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Average"/>
      <p:regular r:id="rId33"/>
    </p:embeddedFont>
    <p:embeddedFont>
      <p:font typeface="Oswald"/>
      <p:regular r:id="rId34"/>
      <p:bold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1" name="Maggie D"/>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Average-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Oswald-bold.fntdata"/><Relationship Id="rId12" Type="http://schemas.openxmlformats.org/officeDocument/2006/relationships/slide" Target="slides/slide6.xml"/><Relationship Id="rId34" Type="http://schemas.openxmlformats.org/officeDocument/2006/relationships/font" Target="fonts/Oswald-regular.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18-12-10T23:01:55.001">
    <p:pos x="6000" y="0"/>
    <p:text>UPDATE THIS SLIDE</p:text>
  </p:cm>
</p:cmLst>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111111"/>
                </a:solidFill>
              </a:rPr>
              <a:t>Teams will present their projects using slides in 15 minute oral presentation. The presentation should include:</a:t>
            </a:r>
            <a:endParaRPr sz="1200">
              <a:solidFill>
                <a:srgbClr val="111111"/>
              </a:solidFill>
            </a:endParaRPr>
          </a:p>
          <a:p>
            <a:pPr indent="-304800" lvl="0" marL="749300" rtl="0" algn="l">
              <a:lnSpc>
                <a:spcPct val="115000"/>
              </a:lnSpc>
              <a:spcBef>
                <a:spcPts val="1100"/>
              </a:spcBef>
              <a:spcAft>
                <a:spcPts val="0"/>
              </a:spcAft>
              <a:buClr>
                <a:srgbClr val="111111"/>
              </a:buClr>
              <a:buSzPts val="1200"/>
              <a:buChar char="●"/>
            </a:pPr>
            <a:r>
              <a:rPr lang="en" sz="1200">
                <a:solidFill>
                  <a:srgbClr val="111111"/>
                </a:solidFill>
              </a:rPr>
              <a:t>Background. Describe the problem or area being addressed.</a:t>
            </a:r>
            <a:endParaRPr sz="1200">
              <a:solidFill>
                <a:srgbClr val="111111"/>
              </a:solidFill>
            </a:endParaRPr>
          </a:p>
          <a:p>
            <a:pPr indent="-304800" lvl="0" marL="749300" rtl="0" algn="l">
              <a:lnSpc>
                <a:spcPct val="115000"/>
              </a:lnSpc>
              <a:spcBef>
                <a:spcPts val="0"/>
              </a:spcBef>
              <a:spcAft>
                <a:spcPts val="0"/>
              </a:spcAft>
              <a:buClr>
                <a:srgbClr val="111111"/>
              </a:buClr>
              <a:buSzPts val="1200"/>
              <a:buChar char="●"/>
            </a:pPr>
            <a:r>
              <a:rPr lang="en" sz="1200">
                <a:solidFill>
                  <a:srgbClr val="111111"/>
                </a:solidFill>
              </a:rPr>
              <a:t>Data used. What data did you use? How was it obtained? What are its limitations?</a:t>
            </a:r>
            <a:endParaRPr sz="1200">
              <a:solidFill>
                <a:srgbClr val="111111"/>
              </a:solidFill>
            </a:endParaRPr>
          </a:p>
          <a:p>
            <a:pPr indent="-304800" lvl="0" marL="749300" rtl="0" algn="l">
              <a:lnSpc>
                <a:spcPct val="115000"/>
              </a:lnSpc>
              <a:spcBef>
                <a:spcPts val="0"/>
              </a:spcBef>
              <a:spcAft>
                <a:spcPts val="0"/>
              </a:spcAft>
              <a:buClr>
                <a:srgbClr val="111111"/>
              </a:buClr>
              <a:buSzPts val="1200"/>
              <a:buChar char="●"/>
            </a:pPr>
            <a:r>
              <a:rPr lang="en" sz="1200">
                <a:solidFill>
                  <a:srgbClr val="111111"/>
                </a:solidFill>
              </a:rPr>
              <a:t>Use cases. How users will interact with your system in a way that addresses the problem area.</a:t>
            </a:r>
            <a:endParaRPr sz="1200">
              <a:solidFill>
                <a:srgbClr val="111111"/>
              </a:solidFill>
            </a:endParaRPr>
          </a:p>
          <a:p>
            <a:pPr indent="-304800" lvl="0" marL="749300" rtl="0" algn="l">
              <a:lnSpc>
                <a:spcPct val="115000"/>
              </a:lnSpc>
              <a:spcBef>
                <a:spcPts val="0"/>
              </a:spcBef>
              <a:spcAft>
                <a:spcPts val="0"/>
              </a:spcAft>
              <a:buClr>
                <a:srgbClr val="111111"/>
              </a:buClr>
              <a:buSzPts val="1200"/>
              <a:buChar char="●"/>
            </a:pPr>
            <a:r>
              <a:rPr lang="en" sz="1200">
                <a:solidFill>
                  <a:srgbClr val="111111"/>
                </a:solidFill>
              </a:rPr>
              <a:t>Demo. Demonstrate your software.</a:t>
            </a:r>
            <a:endParaRPr sz="1200">
              <a:solidFill>
                <a:srgbClr val="111111"/>
              </a:solidFill>
            </a:endParaRPr>
          </a:p>
          <a:p>
            <a:pPr indent="-304800" lvl="0" marL="749300" rtl="0" algn="l">
              <a:lnSpc>
                <a:spcPct val="115000"/>
              </a:lnSpc>
              <a:spcBef>
                <a:spcPts val="0"/>
              </a:spcBef>
              <a:spcAft>
                <a:spcPts val="0"/>
              </a:spcAft>
              <a:buClr>
                <a:srgbClr val="111111"/>
              </a:buClr>
              <a:buSzPts val="1200"/>
              <a:buChar char="●"/>
            </a:pPr>
            <a:r>
              <a:rPr lang="en" sz="1200">
                <a:solidFill>
                  <a:srgbClr val="111111"/>
                </a:solidFill>
              </a:rPr>
              <a:t>Design. Describe the components and how they interact to accomplish the use cases.</a:t>
            </a:r>
            <a:endParaRPr sz="1200">
              <a:solidFill>
                <a:srgbClr val="111111"/>
              </a:solidFill>
            </a:endParaRPr>
          </a:p>
          <a:p>
            <a:pPr indent="-304800" lvl="0" marL="749300" rtl="0" algn="l">
              <a:lnSpc>
                <a:spcPct val="115000"/>
              </a:lnSpc>
              <a:spcBef>
                <a:spcPts val="0"/>
              </a:spcBef>
              <a:spcAft>
                <a:spcPts val="0"/>
              </a:spcAft>
              <a:buClr>
                <a:srgbClr val="111111"/>
              </a:buClr>
              <a:buSzPts val="1200"/>
              <a:buChar char="●"/>
            </a:pPr>
            <a:r>
              <a:rPr lang="en" sz="1200">
                <a:solidFill>
                  <a:srgbClr val="111111"/>
                </a:solidFill>
              </a:rPr>
              <a:t>Project Structure. Show the structure of your github repository.</a:t>
            </a:r>
            <a:endParaRPr sz="1200">
              <a:solidFill>
                <a:srgbClr val="111111"/>
              </a:solidFill>
            </a:endParaRPr>
          </a:p>
          <a:p>
            <a:pPr indent="-304800" lvl="0" marL="749300" rtl="0" algn="l">
              <a:lnSpc>
                <a:spcPct val="115000"/>
              </a:lnSpc>
              <a:spcBef>
                <a:spcPts val="0"/>
              </a:spcBef>
              <a:spcAft>
                <a:spcPts val="0"/>
              </a:spcAft>
              <a:buClr>
                <a:srgbClr val="111111"/>
              </a:buClr>
              <a:buSzPts val="1200"/>
              <a:buChar char="●"/>
            </a:pPr>
            <a:r>
              <a:rPr lang="en" sz="1200">
                <a:solidFill>
                  <a:srgbClr val="111111"/>
                </a:solidFill>
              </a:rPr>
              <a:t>Lessons learned and future work.</a:t>
            </a:r>
            <a:endParaRPr sz="1200">
              <a:solidFill>
                <a:srgbClr val="111111"/>
              </a:solidFill>
            </a:endParaRPr>
          </a:p>
          <a:p>
            <a:pPr indent="0" lvl="0" marL="0" rtl="0" algn="l">
              <a:lnSpc>
                <a:spcPct val="115000"/>
              </a:lnSpc>
              <a:spcBef>
                <a:spcPts val="1100"/>
              </a:spcBef>
              <a:spcAft>
                <a:spcPts val="0"/>
              </a:spcAft>
              <a:buClr>
                <a:schemeClr val="dk1"/>
              </a:buClr>
              <a:buSzPts val="1100"/>
              <a:buFont typeface="Arial"/>
              <a:buNone/>
            </a:pPr>
            <a:r>
              <a:rPr lang="en" sz="1200">
                <a:solidFill>
                  <a:srgbClr val="111111"/>
                </a:solidFill>
              </a:rPr>
              <a:t>You should post a PDF of your presentation in the docs folder of your project.</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498fe089a1_0_17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498fe089a1_0_1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498fe089a1_0_16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498fe089a1_0_16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Use cases. How users will interact with your system in a way that addresses the problem area.</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498fe089a1_0_17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498fe089a1_0_17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98fe089a1_0_17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98fe089a1_0_1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Project Structure. Show the structure of your github repository.</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4896ec2c0d_2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4896ec2c0d_2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Design. Describe the components and how they interact to accomplish the use cases.</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49c33348b9_0_3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49c33348b9_0_3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Design. Describe the components and how they interact to accomplish the use cases.</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498fe089a1_0_1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498fe089a1_0_1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 Hey, what are you doing here? You supposed to get some rest due to your salmonella infection.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 I still feel not so good, Doc.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 It can’t be! I gave you the best medicine ever like a week ago.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 Maybe i’m too weak for the salmonella, but still strong enough to beat the vaccine.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 … okay. Let me check your record. Luckily, we just bought a new electronic case report system from UW students.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 Cool, can I see it?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 Yeah sure. What is your Patient ID?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 61</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 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 24</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 That’s more than enough. Then, we can see your report here. (explain every part, esp. medication). It looks like there are some cases in Massachusetts, people in range of ... have resistance to this antibiotic you have taken.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 So can you give me a new prescription?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 Yes! This is the second best medicine without any history of resistance case. You should be fine.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 Thanks Doc! Can I get the copy of the health record as well?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 Ofc! The system also generates a pdf version of it. I will also send it to your insurance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 Alright, see you Doc. And by the way, what is the amazing electronic case report system are you using?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K: EHR</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49cfa8c82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49cfa8c82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Design. Describe the components and how they interact to accomplish the use cases.</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49d2523981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49d2523981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Design. Describe the components and how they interact to accomplish the use cases.</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49d2523981_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49d2523981_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Design. Describe the components and how they interact to accomplish the use cases.</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498fe089a1_0_1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498fe089a1_0_1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49d2523981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49d2523981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Design. Describe the components and how they interact to accomplish the use cases.</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49d2523981_3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49d2523981_3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Design. Describe the components and how they interact to accomplish the use cases.</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49d2523981_3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49d2523981_3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Design. Describe the components and how they interact to accomplish the use cases.</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498fe089a1_0_1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498fe089a1_0_1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49c33348b9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49c33348b9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Lessons learned and future work.</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g498fe089a1_0_17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498fe089a1_0_17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Lessons learned and future work.</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498fe089a1_0_17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498fe089a1_0_1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498fe089a1_0_1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498fe089a1_0_1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en" sz="1200">
                <a:latin typeface="Calibri"/>
                <a:ea typeface="Calibri"/>
                <a:cs typeface="Calibri"/>
                <a:sym typeface="Calibri"/>
              </a:rPr>
              <a:t>By a show of hands, before this class, how many people had heard of notifiable conditions?</a:t>
            </a:r>
            <a:endParaRPr sz="1200">
              <a:latin typeface="Calibri"/>
              <a:ea typeface="Calibri"/>
              <a:cs typeface="Calibri"/>
              <a:sym typeface="Calibri"/>
            </a:endParaRPr>
          </a:p>
          <a:p>
            <a:pPr indent="0" lvl="0" marL="0" rtl="0" algn="l">
              <a:lnSpc>
                <a:spcPct val="115000"/>
              </a:lnSpc>
              <a:spcBef>
                <a:spcPts val="0"/>
              </a:spcBef>
              <a:spcAft>
                <a:spcPts val="0"/>
              </a:spcAft>
              <a:buClr>
                <a:srgbClr val="000000"/>
              </a:buClr>
              <a:buSzPts val="1100"/>
              <a:buFont typeface="Arial"/>
              <a:buNone/>
            </a:pPr>
            <a:r>
              <a:rPr lang="en" sz="1200">
                <a:latin typeface="Calibri"/>
                <a:ea typeface="Calibri"/>
                <a:cs typeface="Calibri"/>
                <a:sym typeface="Calibri"/>
              </a:rPr>
              <a:t>What about case reporting or electronic case reporting?</a:t>
            </a:r>
            <a:endParaRPr sz="1200">
              <a:latin typeface="Calibri"/>
              <a:ea typeface="Calibri"/>
              <a:cs typeface="Calibri"/>
              <a:sym typeface="Calibri"/>
            </a:endParaRPr>
          </a:p>
          <a:p>
            <a:pPr indent="0" lvl="0" marL="0" rtl="0" algn="l">
              <a:lnSpc>
                <a:spcPct val="115000"/>
              </a:lnSpc>
              <a:spcBef>
                <a:spcPts val="0"/>
              </a:spcBef>
              <a:spcAft>
                <a:spcPts val="0"/>
              </a:spcAft>
              <a:buClr>
                <a:srgbClr val="000000"/>
              </a:buClr>
              <a:buSzPts val="1100"/>
              <a:buFont typeface="Arial"/>
              <a:buNone/>
            </a:pPr>
            <a:r>
              <a:t/>
            </a:r>
            <a:endParaRPr sz="1200">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498640219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498640219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Background. Describe the problem or area being addressed.</a:t>
            </a:r>
            <a:endParaRPr sz="1200">
              <a:solidFill>
                <a:srgbClr val="111111"/>
              </a:solidFill>
            </a:endParaRPr>
          </a:p>
          <a:p>
            <a:pPr indent="0" lvl="0" marL="0" rtl="0" algn="l">
              <a:lnSpc>
                <a:spcPct val="115000"/>
              </a:lnSpc>
              <a:spcBef>
                <a:spcPts val="1100"/>
              </a:spcBef>
              <a:spcAft>
                <a:spcPts val="0"/>
              </a:spcAft>
              <a:buClr>
                <a:srgbClr val="000000"/>
              </a:buClr>
              <a:buSzPts val="1100"/>
              <a:buFont typeface="Arial"/>
              <a:buNone/>
            </a:pPr>
            <a:r>
              <a:rPr lang="en" sz="1200">
                <a:latin typeface="Calibri"/>
                <a:ea typeface="Calibri"/>
                <a:cs typeface="Calibri"/>
                <a:sym typeface="Calibri"/>
              </a:rPr>
              <a:t>In order to track the health of a population, states are required to submit a case report form for every positive incidence of a notifiable condition,</a:t>
            </a:r>
            <a:endParaRPr sz="1200">
              <a:latin typeface="Calibri"/>
              <a:ea typeface="Calibri"/>
              <a:cs typeface="Calibri"/>
              <a:sym typeface="Calibri"/>
            </a:endParaRPr>
          </a:p>
          <a:p>
            <a:pPr indent="0" lvl="0" marL="0" rtl="0" algn="l">
              <a:lnSpc>
                <a:spcPct val="115000"/>
              </a:lnSpc>
              <a:spcBef>
                <a:spcPts val="0"/>
              </a:spcBef>
              <a:spcAft>
                <a:spcPts val="0"/>
              </a:spcAft>
              <a:buClr>
                <a:srgbClr val="000000"/>
              </a:buClr>
              <a:buSzPts val="1100"/>
              <a:buFont typeface="Arial"/>
              <a:buNone/>
            </a:pPr>
            <a:r>
              <a:rPr lang="en" sz="1200">
                <a:latin typeface="Calibri"/>
                <a:ea typeface="Calibri"/>
                <a:cs typeface="Calibri"/>
                <a:sym typeface="Calibri"/>
              </a:rPr>
              <a:t>After which a case investigation in initiated</a:t>
            </a:r>
            <a:endParaRPr sz="1200">
              <a:latin typeface="Calibri"/>
              <a:ea typeface="Calibri"/>
              <a:cs typeface="Calibri"/>
              <a:sym typeface="Calibri"/>
            </a:endParaRPr>
          </a:p>
          <a:p>
            <a:pPr indent="0" lvl="0" marL="0" rtl="0" algn="l">
              <a:lnSpc>
                <a:spcPct val="115000"/>
              </a:lnSpc>
              <a:spcBef>
                <a:spcPts val="0"/>
              </a:spcBef>
              <a:spcAft>
                <a:spcPts val="0"/>
              </a:spcAft>
              <a:buClr>
                <a:srgbClr val="000000"/>
              </a:buClr>
              <a:buSzPts val="1100"/>
              <a:buFont typeface="Arial"/>
              <a:buNone/>
            </a:pPr>
            <a:r>
              <a:rPr lang="en" sz="1200">
                <a:latin typeface="Calibri"/>
                <a:ea typeface="Calibri"/>
                <a:cs typeface="Calibri"/>
                <a:sym typeface="Calibri"/>
              </a:rPr>
              <a:t>Super time intensive for everyone</a:t>
            </a:r>
            <a:endParaRPr sz="1200">
              <a:latin typeface="Calibri"/>
              <a:ea typeface="Calibri"/>
              <a:cs typeface="Calibri"/>
              <a:sym typeface="Calibri"/>
            </a:endParaRPr>
          </a:p>
          <a:p>
            <a:pPr indent="0" lvl="0" marL="0" rtl="0" algn="l">
              <a:lnSpc>
                <a:spcPct val="115000"/>
              </a:lnSpc>
              <a:spcBef>
                <a:spcPts val="0"/>
              </a:spcBef>
              <a:spcAft>
                <a:spcPts val="0"/>
              </a:spcAft>
              <a:buClr>
                <a:srgbClr val="000000"/>
              </a:buClr>
              <a:buSzPts val="1100"/>
              <a:buFont typeface="Arial"/>
              <a:buNone/>
            </a:pPr>
            <a:r>
              <a:rPr lang="en" sz="1200">
                <a:latin typeface="Calibri"/>
                <a:ea typeface="Calibri"/>
                <a:cs typeface="Calibri"/>
                <a:sym typeface="Calibri"/>
              </a:rPr>
              <a:t>Picture Source: WA DOH (https://www.doh.wa.gov/Portals/1/Documents/5100/210-046-ReportForm-Salmonella.pdf)</a:t>
            </a:r>
            <a:endParaRPr sz="1200">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498fe089a1_0_2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498fe089a1_0_2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Background. Describe the problem or area being addressed.</a:t>
            </a:r>
            <a:endParaRPr sz="1200">
              <a:solidFill>
                <a:srgbClr val="111111"/>
              </a:solidFill>
            </a:endParaRPr>
          </a:p>
          <a:p>
            <a:pPr indent="0" lvl="0" marL="0" rtl="0" algn="l">
              <a:spcBef>
                <a:spcPts val="11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498fe089a1_0_2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498fe089a1_0_2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Calibri"/>
                <a:ea typeface="Calibri"/>
                <a:cs typeface="Calibri"/>
                <a:sym typeface="Calibri"/>
              </a:rPr>
              <a:t>A large national effort called Digital Bridge has decided to attempt to tackle the creation of an eCR system. We’ve decided to focus our project on two aspects of their project. [CLICK] First, we’re mimicking the process of automatically determining cases using predetermined trigger codes. We then develop a case report that combines both the required information for a case report, as well as a clinical decision support system to notify clinicians about antibiotic resistance patterns in their area. [CLICK AGAIN] We have a UI where a Public Health professionals or Clinicians can query a specific patient and see their report with condition and antibiotic relevant information </a:t>
            </a:r>
            <a:endParaRPr sz="1200">
              <a:latin typeface="Calibri"/>
              <a:ea typeface="Calibri"/>
              <a:cs typeface="Calibri"/>
              <a:sym typeface="Calibri"/>
            </a:endParaRPr>
          </a:p>
          <a:p>
            <a:pPr indent="0" lvl="0" marL="0" rtl="0" algn="l">
              <a:lnSpc>
                <a:spcPct val="115000"/>
              </a:lnSpc>
              <a:spcBef>
                <a:spcPts val="0"/>
              </a:spcBef>
              <a:spcAft>
                <a:spcPts val="0"/>
              </a:spcAft>
              <a:buNone/>
            </a:pPr>
            <a:r>
              <a:t/>
            </a:r>
            <a:endParaRPr sz="1200">
              <a:latin typeface="Calibri"/>
              <a:ea typeface="Calibri"/>
              <a:cs typeface="Calibri"/>
              <a:sym typeface="Calibri"/>
            </a:endParaRPr>
          </a:p>
          <a:p>
            <a:pPr indent="0" lvl="0" marL="0" rtl="0" algn="l">
              <a:lnSpc>
                <a:spcPct val="115000"/>
              </a:lnSpc>
              <a:spcBef>
                <a:spcPts val="0"/>
              </a:spcBef>
              <a:spcAft>
                <a:spcPts val="0"/>
              </a:spcAft>
              <a:buClr>
                <a:srgbClr val="000000"/>
              </a:buClr>
              <a:buSzPts val="1100"/>
              <a:buFont typeface="Arial"/>
              <a:buNone/>
            </a:pPr>
            <a:r>
              <a:rPr lang="en" sz="1200">
                <a:latin typeface="Calibri"/>
                <a:ea typeface="Calibri"/>
                <a:cs typeface="Calibri"/>
                <a:sym typeface="Calibri"/>
              </a:rPr>
              <a:t>Picture Source: Digital Bridge Informational Ppt (slides not publicly available)</a:t>
            </a:r>
            <a:endParaRPr sz="1200">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498fe089a1_0_1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498fe089a1_0_1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498fe089a1_0_16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498fe089a1_0_16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749300" rtl="0" algn="l">
              <a:lnSpc>
                <a:spcPct val="115000"/>
              </a:lnSpc>
              <a:spcBef>
                <a:spcPts val="0"/>
              </a:spcBef>
              <a:spcAft>
                <a:spcPts val="0"/>
              </a:spcAft>
              <a:buClr>
                <a:srgbClr val="111111"/>
              </a:buClr>
              <a:buSzPts val="1200"/>
              <a:buChar char="●"/>
            </a:pPr>
            <a:r>
              <a:rPr lang="en" sz="1200">
                <a:solidFill>
                  <a:srgbClr val="111111"/>
                </a:solidFill>
              </a:rPr>
              <a:t>Data used. What data did you use? How was it obtained? What are its limitations?</a:t>
            </a:r>
            <a:endParaRPr sz="1200">
              <a:solidFill>
                <a:srgbClr val="111111"/>
              </a:solidFill>
            </a:endParaRPr>
          </a:p>
          <a:p>
            <a:pPr indent="0" lvl="0" marL="0" rtl="0" algn="l">
              <a:spcBef>
                <a:spcPts val="1100"/>
              </a:spcBef>
              <a:spcAft>
                <a:spcPts val="0"/>
              </a:spcAft>
              <a:buNone/>
            </a:pPr>
            <a:r>
              <a:rPr lang="en"/>
              <a:t>Bonus: We’re also using PHIN VADS trigger codes to determine eligibility of cases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4896ec2c0d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4896ec2c0d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rgbClr val="B7A57A"/>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comments" Target="../comments/commen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19.png"/><Relationship Id="rId6" Type="http://schemas.openxmlformats.org/officeDocument/2006/relationships/image" Target="../media/image16.png"/><Relationship Id="rId7" Type="http://schemas.openxmlformats.org/officeDocument/2006/relationships/image" Target="../media/image1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2.png"/><Relationship Id="rId4"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2.png"/><Relationship Id="rId4"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2.png"/><Relationship Id="rId4" Type="http://schemas.openxmlformats.org/officeDocument/2006/relationships/image" Target="../media/image16.png"/><Relationship Id="rId5"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10.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E0E0E0"/>
        </a:solidFill>
      </p:bgPr>
    </p:bg>
    <p:spTree>
      <p:nvGrpSpPr>
        <p:cNvPr id="58" name="Shape 58"/>
        <p:cNvGrpSpPr/>
        <p:nvPr/>
      </p:nvGrpSpPr>
      <p:grpSpPr>
        <a:xfrm>
          <a:off x="0" y="0"/>
          <a:ext cx="0" cy="0"/>
          <a:chOff x="0" y="0"/>
          <a:chExt cx="0" cy="0"/>
        </a:xfrm>
      </p:grpSpPr>
      <p:sp>
        <p:nvSpPr>
          <p:cNvPr id="59" name="Google Shape;59;p13"/>
          <p:cNvSpPr txBox="1"/>
          <p:nvPr>
            <p:ph type="ctrTitle"/>
          </p:nvPr>
        </p:nvSpPr>
        <p:spPr>
          <a:xfrm>
            <a:off x="301800" y="1120425"/>
            <a:ext cx="8540400" cy="1614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a:solidFill>
                  <a:srgbClr val="4B2E83"/>
                </a:solidFill>
              </a:rPr>
              <a:t>Electronic Case Reporting </a:t>
            </a:r>
            <a:endParaRPr sz="3600">
              <a:solidFill>
                <a:srgbClr val="4B2E83"/>
              </a:solidFill>
            </a:endParaRPr>
          </a:p>
          <a:p>
            <a:pPr indent="0" lvl="0" marL="0" rtl="0" algn="ctr">
              <a:spcBef>
                <a:spcPts val="0"/>
              </a:spcBef>
              <a:spcAft>
                <a:spcPts val="0"/>
              </a:spcAft>
              <a:buNone/>
            </a:pPr>
            <a:r>
              <a:rPr lang="en" sz="3000">
                <a:solidFill>
                  <a:srgbClr val="85754D"/>
                </a:solidFill>
              </a:rPr>
              <a:t>with Antibiotic-Related Clinical Decision Support</a:t>
            </a:r>
            <a:endParaRPr sz="3000">
              <a:solidFill>
                <a:srgbClr val="85754D"/>
              </a:solidFill>
            </a:endParaRPr>
          </a:p>
        </p:txBody>
      </p:sp>
      <p:sp>
        <p:nvSpPr>
          <p:cNvPr id="60" name="Google Shape;60;p13"/>
          <p:cNvSpPr txBox="1"/>
          <p:nvPr>
            <p:ph idx="1" type="subTitle"/>
          </p:nvPr>
        </p:nvSpPr>
        <p:spPr>
          <a:xfrm>
            <a:off x="440100" y="2859700"/>
            <a:ext cx="8263800" cy="122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chemeClr val="dk2"/>
                </a:solidFill>
              </a:rPr>
              <a:t>EHR Team:</a:t>
            </a:r>
            <a:r>
              <a:rPr lang="en">
                <a:solidFill>
                  <a:schemeClr val="dk2"/>
                </a:solidFill>
              </a:rPr>
              <a:t> </a:t>
            </a:r>
            <a:r>
              <a:rPr lang="en">
                <a:solidFill>
                  <a:schemeClr val="dk2"/>
                </a:solidFill>
              </a:rPr>
              <a:t>Maggie Dorr, Hao "Chris" Fang, Elaine Limqueco, Yiliang "Spike" Ma, B. Kevin Ramada</a:t>
            </a:r>
            <a:endParaRPr>
              <a:solidFill>
                <a:schemeClr val="dk2"/>
              </a:solidFill>
            </a:endParaRPr>
          </a:p>
          <a:p>
            <a:pPr indent="0" lvl="0" marL="0" rtl="0" algn="ctr">
              <a:spcBef>
                <a:spcPts val="0"/>
              </a:spcBef>
              <a:spcAft>
                <a:spcPts val="0"/>
              </a:spcAft>
              <a:buNone/>
            </a:pPr>
            <a:r>
              <a:rPr b="1" lang="en">
                <a:solidFill>
                  <a:srgbClr val="B7A57A"/>
                </a:solidFill>
              </a:rPr>
              <a:t>December 11th, 2018</a:t>
            </a:r>
            <a:endParaRPr b="1">
              <a:solidFill>
                <a:srgbClr val="B7A57A"/>
              </a:solidFill>
            </a:endParaRPr>
          </a:p>
        </p:txBody>
      </p:sp>
      <p:pic>
        <p:nvPicPr>
          <p:cNvPr id="61" name="Google Shape;61;p13"/>
          <p:cNvPicPr preferRelativeResize="0"/>
          <p:nvPr/>
        </p:nvPicPr>
        <p:blipFill>
          <a:blip r:embed="rId3">
            <a:alphaModFix/>
          </a:blip>
          <a:stretch>
            <a:fillRect/>
          </a:stretch>
        </p:blipFill>
        <p:spPr>
          <a:xfrm>
            <a:off x="3845527" y="582525"/>
            <a:ext cx="1241971" cy="1036125"/>
          </a:xfrm>
          <a:prstGeom prst="rect">
            <a:avLst/>
          </a:prstGeom>
          <a:noFill/>
          <a:ln>
            <a:noFill/>
          </a:ln>
        </p:spPr>
      </p:pic>
      <p:pic>
        <p:nvPicPr>
          <p:cNvPr id="62" name="Google Shape;62;p13"/>
          <p:cNvPicPr preferRelativeResize="0"/>
          <p:nvPr/>
        </p:nvPicPr>
        <p:blipFill>
          <a:blip r:embed="rId4">
            <a:alphaModFix/>
          </a:blip>
          <a:stretch>
            <a:fillRect/>
          </a:stretch>
        </p:blipFill>
        <p:spPr>
          <a:xfrm>
            <a:off x="4218127" y="3947849"/>
            <a:ext cx="707750" cy="4765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B2E83"/>
        </a:solidFill>
      </p:bgPr>
    </p:bg>
    <p:spTree>
      <p:nvGrpSpPr>
        <p:cNvPr id="121" name="Shape 121"/>
        <p:cNvGrpSpPr/>
        <p:nvPr/>
      </p:nvGrpSpPr>
      <p:grpSpPr>
        <a:xfrm>
          <a:off x="0" y="0"/>
          <a:ext cx="0" cy="0"/>
          <a:chOff x="0" y="0"/>
          <a:chExt cx="0" cy="0"/>
        </a:xfrm>
      </p:grpSpPr>
      <p:sp>
        <p:nvSpPr>
          <p:cNvPr id="122" name="Google Shape;122;p22"/>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B7A57A"/>
                </a:solidFill>
              </a:rPr>
              <a:t>Use Cases</a:t>
            </a:r>
            <a:endParaRPr>
              <a:solidFill>
                <a:srgbClr val="B7A57A"/>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B2E83"/>
                </a:solidFill>
              </a:rPr>
              <a:t>End Users</a:t>
            </a:r>
            <a:endParaRPr>
              <a:solidFill>
                <a:srgbClr val="4B2E83"/>
              </a:solidFill>
            </a:endParaRPr>
          </a:p>
        </p:txBody>
      </p:sp>
      <p:pic>
        <p:nvPicPr>
          <p:cNvPr id="128" name="Google Shape;128;p23"/>
          <p:cNvPicPr preferRelativeResize="0"/>
          <p:nvPr/>
        </p:nvPicPr>
        <p:blipFill rotWithShape="1">
          <a:blip r:embed="rId3">
            <a:alphaModFix/>
          </a:blip>
          <a:srcRect b="0" l="13955" r="64918" t="20089"/>
          <a:stretch/>
        </p:blipFill>
        <p:spPr>
          <a:xfrm>
            <a:off x="609600" y="930763"/>
            <a:ext cx="1876424" cy="2977175"/>
          </a:xfrm>
          <a:prstGeom prst="rect">
            <a:avLst/>
          </a:prstGeom>
          <a:noFill/>
          <a:ln>
            <a:noFill/>
          </a:ln>
        </p:spPr>
      </p:pic>
      <p:sp>
        <p:nvSpPr>
          <p:cNvPr id="129" name="Google Shape;129;p23"/>
          <p:cNvSpPr txBox="1"/>
          <p:nvPr>
            <p:ph type="title"/>
          </p:nvPr>
        </p:nvSpPr>
        <p:spPr>
          <a:xfrm>
            <a:off x="352425" y="3252200"/>
            <a:ext cx="2485800" cy="194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Public Health Researchers</a:t>
            </a:r>
            <a:endParaRPr/>
          </a:p>
          <a:p>
            <a:pPr indent="0" lvl="0" marL="0" rtl="0" algn="ctr">
              <a:spcBef>
                <a:spcPts val="0"/>
              </a:spcBef>
              <a:spcAft>
                <a:spcPts val="0"/>
              </a:spcAft>
              <a:buClr>
                <a:srgbClr val="000000"/>
              </a:buClr>
              <a:buSzPts val="1100"/>
              <a:buFont typeface="Arial"/>
              <a:buNone/>
            </a:pPr>
            <a:r>
              <a:rPr lang="en" sz="2000"/>
              <a:t>Assist research</a:t>
            </a:r>
            <a:endParaRPr sz="2000"/>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130" name="Google Shape;130;p23"/>
          <p:cNvSpPr txBox="1"/>
          <p:nvPr>
            <p:ph type="title"/>
          </p:nvPr>
        </p:nvSpPr>
        <p:spPr>
          <a:xfrm>
            <a:off x="3316000" y="3252200"/>
            <a:ext cx="2387100" cy="1234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Physicians</a:t>
            </a:r>
            <a:endParaRPr/>
          </a:p>
          <a:p>
            <a:pPr indent="0" lvl="0" marL="0" rtl="0" algn="ctr">
              <a:spcBef>
                <a:spcPts val="0"/>
              </a:spcBef>
              <a:spcAft>
                <a:spcPts val="0"/>
              </a:spcAft>
              <a:buClr>
                <a:srgbClr val="000000"/>
              </a:buClr>
              <a:buSzPts val="1100"/>
              <a:buFont typeface="Arial"/>
              <a:buNone/>
            </a:pPr>
            <a:r>
              <a:rPr lang="en" sz="2000"/>
              <a:t>Guide Treatment Decisions</a:t>
            </a:r>
            <a:endParaRPr sz="2000"/>
          </a:p>
          <a:p>
            <a:pPr indent="0" lvl="0" marL="0" rtl="0" algn="l">
              <a:spcBef>
                <a:spcPts val="0"/>
              </a:spcBef>
              <a:spcAft>
                <a:spcPts val="0"/>
              </a:spcAft>
              <a:buNone/>
            </a:pPr>
            <a:r>
              <a:t/>
            </a:r>
            <a:endParaRPr/>
          </a:p>
        </p:txBody>
      </p:sp>
      <p:sp>
        <p:nvSpPr>
          <p:cNvPr id="131" name="Google Shape;131;p23"/>
          <p:cNvSpPr txBox="1"/>
          <p:nvPr>
            <p:ph type="title"/>
          </p:nvPr>
        </p:nvSpPr>
        <p:spPr>
          <a:xfrm>
            <a:off x="6307775" y="3106625"/>
            <a:ext cx="2295900" cy="147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Public Health Officials</a:t>
            </a:r>
            <a:endParaRPr/>
          </a:p>
          <a:p>
            <a:pPr indent="0" lvl="0" marL="0" rtl="0" algn="ctr">
              <a:spcBef>
                <a:spcPts val="0"/>
              </a:spcBef>
              <a:spcAft>
                <a:spcPts val="0"/>
              </a:spcAft>
              <a:buNone/>
            </a:pPr>
            <a:r>
              <a:rPr lang="en" sz="2000"/>
              <a:t>Guide Policy Decisions</a:t>
            </a:r>
            <a:endParaRPr sz="2000"/>
          </a:p>
        </p:txBody>
      </p:sp>
      <p:pic>
        <p:nvPicPr>
          <p:cNvPr id="132" name="Google Shape;132;p23"/>
          <p:cNvPicPr preferRelativeResize="0"/>
          <p:nvPr/>
        </p:nvPicPr>
        <p:blipFill rotWithShape="1">
          <a:blip r:embed="rId3">
            <a:alphaModFix/>
          </a:blip>
          <a:srcRect b="-1536" l="38298" r="37572" t="19393"/>
          <a:stretch/>
        </p:blipFill>
        <p:spPr>
          <a:xfrm>
            <a:off x="3381375" y="619125"/>
            <a:ext cx="2143201" cy="3060200"/>
          </a:xfrm>
          <a:prstGeom prst="rect">
            <a:avLst/>
          </a:prstGeom>
          <a:noFill/>
          <a:ln>
            <a:noFill/>
          </a:ln>
        </p:spPr>
      </p:pic>
      <p:pic>
        <p:nvPicPr>
          <p:cNvPr id="133" name="Google Shape;133;p23"/>
          <p:cNvPicPr preferRelativeResize="0"/>
          <p:nvPr/>
        </p:nvPicPr>
        <p:blipFill rotWithShape="1">
          <a:blip r:embed="rId3">
            <a:alphaModFix/>
          </a:blip>
          <a:srcRect b="1789" l="65108" r="13765" t="18299"/>
          <a:stretch/>
        </p:blipFill>
        <p:spPr>
          <a:xfrm>
            <a:off x="6515175" y="778363"/>
            <a:ext cx="1876424" cy="2977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B2E83"/>
        </a:solidFill>
      </p:bgPr>
    </p:bg>
    <p:spTree>
      <p:nvGrpSpPr>
        <p:cNvPr id="137" name="Shape 137"/>
        <p:cNvGrpSpPr/>
        <p:nvPr/>
      </p:nvGrpSpPr>
      <p:grpSpPr>
        <a:xfrm>
          <a:off x="0" y="0"/>
          <a:ext cx="0" cy="0"/>
          <a:chOff x="0" y="0"/>
          <a:chExt cx="0" cy="0"/>
        </a:xfrm>
      </p:grpSpPr>
      <p:sp>
        <p:nvSpPr>
          <p:cNvPr id="138" name="Google Shape;138;p24"/>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B7A57A"/>
                </a:solidFill>
              </a:rPr>
              <a:t>Design</a:t>
            </a:r>
            <a:endParaRPr>
              <a:solidFill>
                <a:srgbClr val="B7A57A"/>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B2E83"/>
                </a:solidFill>
              </a:rPr>
              <a:t>Structure</a:t>
            </a:r>
            <a:endParaRPr>
              <a:solidFill>
                <a:srgbClr val="4B2E83"/>
              </a:solidFill>
            </a:endParaRPr>
          </a:p>
        </p:txBody>
      </p:sp>
      <p:sp>
        <p:nvSpPr>
          <p:cNvPr id="144" name="Google Shape;144;p25"/>
          <p:cNvSpPr txBox="1"/>
          <p:nvPr>
            <p:ph idx="1" type="body"/>
          </p:nvPr>
        </p:nvSpPr>
        <p:spPr>
          <a:xfrm>
            <a:off x="311700" y="969250"/>
            <a:ext cx="3937500" cy="4466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Data</a:t>
            </a:r>
            <a:endParaRPr sz="2200">
              <a:solidFill>
                <a:schemeClr val="dk1"/>
              </a:solidFill>
              <a:latin typeface="Oswald"/>
              <a:ea typeface="Oswald"/>
              <a:cs typeface="Oswald"/>
              <a:sym typeface="Oswald"/>
            </a:endParaRPr>
          </a:p>
          <a:p>
            <a:pPr indent="-368300" lvl="0" marL="4572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README.md</a:t>
            </a:r>
            <a:endParaRPr sz="2200">
              <a:solidFill>
                <a:schemeClr val="dk1"/>
              </a:solidFill>
              <a:latin typeface="Oswald"/>
              <a:ea typeface="Oswald"/>
              <a:cs typeface="Oswald"/>
              <a:sym typeface="Oswald"/>
            </a:endParaRPr>
          </a:p>
          <a:p>
            <a:pPr indent="-368300" lvl="0" marL="4572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Software license</a:t>
            </a:r>
            <a:endParaRPr sz="2200">
              <a:solidFill>
                <a:schemeClr val="dk1"/>
              </a:solidFill>
              <a:latin typeface="Oswald"/>
              <a:ea typeface="Oswald"/>
              <a:cs typeface="Oswald"/>
              <a:sym typeface="Oswald"/>
            </a:endParaRPr>
          </a:p>
          <a:p>
            <a:pPr indent="-368300" lvl="0" marL="4572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Setup.py</a:t>
            </a:r>
            <a:endParaRPr sz="2200">
              <a:solidFill>
                <a:schemeClr val="dk1"/>
              </a:solidFill>
              <a:latin typeface="Oswald"/>
              <a:ea typeface="Oswald"/>
              <a:cs typeface="Oswald"/>
              <a:sym typeface="Oswald"/>
            </a:endParaRPr>
          </a:p>
          <a:p>
            <a:pPr indent="-368300" lvl="0" marL="4572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Docs</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Software Components</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Function specification</a:t>
            </a:r>
            <a:endParaRPr sz="2200">
              <a:solidFill>
                <a:schemeClr val="dk1"/>
              </a:solidFill>
              <a:latin typeface="Oswald"/>
              <a:ea typeface="Oswald"/>
              <a:cs typeface="Oswald"/>
              <a:sym typeface="Oswald"/>
            </a:endParaRPr>
          </a:p>
          <a:p>
            <a:pPr indent="0" lvl="0" marL="0" rtl="0" algn="l">
              <a:spcBef>
                <a:spcPts val="1600"/>
              </a:spcBef>
              <a:spcAft>
                <a:spcPts val="0"/>
              </a:spcAft>
              <a:buNone/>
            </a:pPr>
            <a:r>
              <a:t/>
            </a:r>
            <a:endParaRPr>
              <a:solidFill>
                <a:schemeClr val="accent1"/>
              </a:solidFill>
            </a:endParaRPr>
          </a:p>
          <a:p>
            <a:pPr indent="0" lvl="0" marL="0" rtl="0" algn="l">
              <a:spcBef>
                <a:spcPts val="1600"/>
              </a:spcBef>
              <a:spcAft>
                <a:spcPts val="0"/>
              </a:spcAft>
              <a:buNone/>
            </a:pPr>
            <a:r>
              <a:t/>
            </a:r>
            <a:endParaRPr>
              <a:solidFill>
                <a:schemeClr val="accent1"/>
              </a:solidFill>
            </a:endParaRPr>
          </a:p>
          <a:p>
            <a:pPr indent="0" lvl="0" marL="0" rtl="0" algn="l">
              <a:spcBef>
                <a:spcPts val="1600"/>
              </a:spcBef>
              <a:spcAft>
                <a:spcPts val="1600"/>
              </a:spcAft>
              <a:buClr>
                <a:srgbClr val="000000"/>
              </a:buClr>
              <a:buSzPts val="1100"/>
              <a:buFont typeface="Arial"/>
              <a:buNone/>
            </a:pPr>
            <a:r>
              <a:t/>
            </a:r>
            <a:endParaRPr>
              <a:solidFill>
                <a:schemeClr val="accent1"/>
              </a:solidFill>
            </a:endParaRPr>
          </a:p>
        </p:txBody>
      </p:sp>
      <p:sp>
        <p:nvSpPr>
          <p:cNvPr id="145" name="Google Shape;145;p25"/>
          <p:cNvSpPr txBox="1"/>
          <p:nvPr>
            <p:ph idx="1" type="body"/>
          </p:nvPr>
        </p:nvSpPr>
        <p:spPr>
          <a:xfrm>
            <a:off x="4510800" y="397450"/>
            <a:ext cx="4321500" cy="4466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EHRTeam</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__init__.py</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database_build.py</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MainWindow.py</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Narm’s processed.csv</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Output_pdf.py</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QtUI_rev.py</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Quer.py</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Query_all_rows.py</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Sql_import.py</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Test_file.csv</a:t>
            </a:r>
            <a:endParaRPr sz="2200">
              <a:solidFill>
                <a:schemeClr val="dk1"/>
              </a:solidFill>
              <a:latin typeface="Oswald"/>
              <a:ea typeface="Oswald"/>
              <a:cs typeface="Oswald"/>
              <a:sym typeface="Oswald"/>
            </a:endParaRPr>
          </a:p>
          <a:p>
            <a:pPr indent="-368300" lvl="1" marL="914400" rtl="0" algn="l">
              <a:spcBef>
                <a:spcPts val="0"/>
              </a:spcBef>
              <a:spcAft>
                <a:spcPts val="0"/>
              </a:spcAft>
              <a:buClr>
                <a:schemeClr val="dk1"/>
              </a:buClr>
              <a:buSzPts val="2200"/>
              <a:buFont typeface="Oswald"/>
              <a:buChar char="○"/>
            </a:pPr>
            <a:r>
              <a:rPr lang="en" sz="2200">
                <a:solidFill>
                  <a:schemeClr val="dk1"/>
                </a:solidFill>
                <a:latin typeface="Oswald"/>
                <a:ea typeface="Oswald"/>
                <a:cs typeface="Oswald"/>
                <a:sym typeface="Oswald"/>
              </a:rPr>
              <a:t>test_query.py</a:t>
            </a:r>
            <a:endParaRPr sz="2200">
              <a:solidFill>
                <a:schemeClr val="dk1"/>
              </a:solidFill>
              <a:latin typeface="Oswald"/>
              <a:ea typeface="Oswald"/>
              <a:cs typeface="Oswald"/>
              <a:sym typeface="Oswald"/>
            </a:endParaRPr>
          </a:p>
          <a:p>
            <a:pPr indent="0" lvl="0" marL="0" rtl="0" algn="l">
              <a:spcBef>
                <a:spcPts val="1600"/>
              </a:spcBef>
              <a:spcAft>
                <a:spcPts val="0"/>
              </a:spcAft>
              <a:buNone/>
            </a:pPr>
            <a:r>
              <a:t/>
            </a:r>
            <a:endParaRPr>
              <a:solidFill>
                <a:schemeClr val="accent1"/>
              </a:solidFill>
            </a:endParaRPr>
          </a:p>
          <a:p>
            <a:pPr indent="0" lvl="0" marL="0" rtl="0" algn="l">
              <a:spcBef>
                <a:spcPts val="1600"/>
              </a:spcBef>
              <a:spcAft>
                <a:spcPts val="1600"/>
              </a:spcAft>
              <a:buClr>
                <a:srgbClr val="000000"/>
              </a:buClr>
              <a:buSzPts val="1100"/>
              <a:buFont typeface="Arial"/>
              <a:buNone/>
            </a:pPr>
            <a:r>
              <a:t/>
            </a:r>
            <a:endParaRPr>
              <a:solidFill>
                <a:schemeClr val="accen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149" name="Shape 149"/>
        <p:cNvGrpSpPr/>
        <p:nvPr/>
      </p:nvGrpSpPr>
      <p:grpSpPr>
        <a:xfrm>
          <a:off x="0" y="0"/>
          <a:ext cx="0" cy="0"/>
          <a:chOff x="0" y="0"/>
          <a:chExt cx="0" cy="0"/>
        </a:xfrm>
      </p:grpSpPr>
      <p:sp>
        <p:nvSpPr>
          <p:cNvPr id="150" name="Google Shape;150;p26"/>
          <p:cNvSpPr txBox="1"/>
          <p:nvPr>
            <p:ph type="title"/>
          </p:nvPr>
        </p:nvSpPr>
        <p:spPr>
          <a:xfrm>
            <a:off x="-33825" y="80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7A57A"/>
                </a:solidFill>
              </a:rPr>
              <a:t>Create Database≈</a:t>
            </a:r>
            <a:endParaRPr>
              <a:solidFill>
                <a:srgbClr val="B7A57A"/>
              </a:solidFill>
            </a:endParaRPr>
          </a:p>
        </p:txBody>
      </p:sp>
      <p:sp>
        <p:nvSpPr>
          <p:cNvPr id="151" name="Google Shape;151;p26"/>
          <p:cNvSpPr/>
          <p:nvPr/>
        </p:nvSpPr>
        <p:spPr>
          <a:xfrm>
            <a:off x="2252825" y="1695225"/>
            <a:ext cx="13572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B7A57A"/>
                </a:solidFill>
                <a:latin typeface="Oswald"/>
                <a:ea typeface="Oswald"/>
                <a:cs typeface="Oswald"/>
                <a:sym typeface="Oswald"/>
              </a:rPr>
              <a:t>MIMIC_table1 </a:t>
            </a:r>
            <a:endParaRPr sz="1800">
              <a:solidFill>
                <a:srgbClr val="B7A57A"/>
              </a:solidFill>
              <a:latin typeface="Oswald"/>
              <a:ea typeface="Oswald"/>
              <a:cs typeface="Oswald"/>
              <a:sym typeface="Oswald"/>
            </a:endParaRPr>
          </a:p>
        </p:txBody>
      </p:sp>
      <p:sp>
        <p:nvSpPr>
          <p:cNvPr id="152" name="Google Shape;152;p26"/>
          <p:cNvSpPr/>
          <p:nvPr/>
        </p:nvSpPr>
        <p:spPr>
          <a:xfrm>
            <a:off x="4691225" y="1466625"/>
            <a:ext cx="14166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B7A57A"/>
                </a:solidFill>
                <a:latin typeface="Oswald"/>
                <a:ea typeface="Oswald"/>
                <a:cs typeface="Oswald"/>
                <a:sym typeface="Oswald"/>
              </a:rPr>
              <a:t>MIMIC_tableN</a:t>
            </a:r>
            <a:endParaRPr sz="1800">
              <a:solidFill>
                <a:srgbClr val="B7A57A"/>
              </a:solidFill>
              <a:latin typeface="Oswald"/>
              <a:ea typeface="Oswald"/>
              <a:cs typeface="Oswald"/>
              <a:sym typeface="Oswald"/>
            </a:endParaRPr>
          </a:p>
        </p:txBody>
      </p:sp>
      <p:sp>
        <p:nvSpPr>
          <p:cNvPr id="153" name="Google Shape;153;p26"/>
          <p:cNvSpPr/>
          <p:nvPr/>
        </p:nvSpPr>
        <p:spPr>
          <a:xfrm>
            <a:off x="7277625" y="1695225"/>
            <a:ext cx="841200" cy="384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B7A57A"/>
                </a:solidFill>
                <a:latin typeface="Oswald"/>
                <a:ea typeface="Oswald"/>
                <a:cs typeface="Oswald"/>
                <a:sym typeface="Oswald"/>
              </a:rPr>
              <a:t>NARMS</a:t>
            </a:r>
            <a:endParaRPr sz="1800">
              <a:solidFill>
                <a:srgbClr val="B7A57A"/>
              </a:solidFill>
              <a:latin typeface="Oswald"/>
              <a:ea typeface="Oswald"/>
              <a:cs typeface="Oswald"/>
              <a:sym typeface="Oswald"/>
            </a:endParaRPr>
          </a:p>
        </p:txBody>
      </p:sp>
      <p:sp>
        <p:nvSpPr>
          <p:cNvPr id="154" name="Google Shape;154;p26"/>
          <p:cNvSpPr/>
          <p:nvPr/>
        </p:nvSpPr>
        <p:spPr>
          <a:xfrm>
            <a:off x="3530850" y="652850"/>
            <a:ext cx="1161300" cy="28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B7A57A"/>
                </a:solidFill>
                <a:latin typeface="Oswald"/>
                <a:ea typeface="Oswald"/>
                <a:cs typeface="Oswald"/>
                <a:sym typeface="Oswald"/>
              </a:rPr>
              <a:t>PHIN VADS</a:t>
            </a:r>
            <a:endParaRPr sz="1800">
              <a:solidFill>
                <a:srgbClr val="B7A57A"/>
              </a:solidFill>
              <a:latin typeface="Oswald"/>
              <a:ea typeface="Oswald"/>
              <a:cs typeface="Oswald"/>
              <a:sym typeface="Oswald"/>
            </a:endParaRPr>
          </a:p>
        </p:txBody>
      </p:sp>
      <p:sp>
        <p:nvSpPr>
          <p:cNvPr id="155" name="Google Shape;155;p26"/>
          <p:cNvSpPr/>
          <p:nvPr/>
        </p:nvSpPr>
        <p:spPr>
          <a:xfrm flipH="1" rot="10800000">
            <a:off x="2769725" y="2063350"/>
            <a:ext cx="1959300" cy="1629300"/>
          </a:xfrm>
          <a:prstGeom prst="bentArrow">
            <a:avLst>
              <a:gd fmla="val 11110" name="adj1"/>
              <a:gd fmla="val 13887" name="adj2"/>
              <a:gd fmla="val 13483"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6" name="Google Shape;156;p26"/>
          <p:cNvPicPr preferRelativeResize="0"/>
          <p:nvPr/>
        </p:nvPicPr>
        <p:blipFill>
          <a:blip r:embed="rId3">
            <a:alphaModFix/>
          </a:blip>
          <a:stretch>
            <a:fillRect/>
          </a:stretch>
        </p:blipFill>
        <p:spPr>
          <a:xfrm>
            <a:off x="4704150" y="2907823"/>
            <a:ext cx="1308375" cy="1380425"/>
          </a:xfrm>
          <a:prstGeom prst="rect">
            <a:avLst/>
          </a:prstGeom>
          <a:noFill/>
          <a:ln>
            <a:noFill/>
          </a:ln>
        </p:spPr>
      </p:pic>
      <p:sp>
        <p:nvSpPr>
          <p:cNvPr id="157" name="Google Shape;157;p26"/>
          <p:cNvSpPr/>
          <p:nvPr/>
        </p:nvSpPr>
        <p:spPr>
          <a:xfrm>
            <a:off x="5107600" y="1793025"/>
            <a:ext cx="432600" cy="801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6"/>
          <p:cNvSpPr/>
          <p:nvPr/>
        </p:nvSpPr>
        <p:spPr>
          <a:xfrm rot="10800000">
            <a:off x="5932575" y="2063350"/>
            <a:ext cx="1946400" cy="1629300"/>
          </a:xfrm>
          <a:prstGeom prst="bentArrow">
            <a:avLst>
              <a:gd fmla="val 11110" name="adj1"/>
              <a:gd fmla="val 13887" name="adj2"/>
              <a:gd fmla="val 13483"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6"/>
          <p:cNvSpPr/>
          <p:nvPr/>
        </p:nvSpPr>
        <p:spPr>
          <a:xfrm rot="5400000">
            <a:off x="4739925" y="719775"/>
            <a:ext cx="801900" cy="742800"/>
          </a:xfrm>
          <a:prstGeom prst="bentArrow">
            <a:avLst>
              <a:gd fmla="val 19163" name="adj1"/>
              <a:gd fmla="val 21038" name="adj2"/>
              <a:gd fmla="val 25345"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6"/>
          <p:cNvSpPr/>
          <p:nvPr/>
        </p:nvSpPr>
        <p:spPr>
          <a:xfrm>
            <a:off x="449050" y="690225"/>
            <a:ext cx="1563900" cy="28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B7A57A"/>
                </a:solidFill>
                <a:latin typeface="Oswald"/>
                <a:ea typeface="Oswald"/>
                <a:cs typeface="Oswald"/>
                <a:sym typeface="Oswald"/>
              </a:rPr>
              <a:t>MIMIC</a:t>
            </a:r>
            <a:r>
              <a:rPr lang="en" sz="1800">
                <a:solidFill>
                  <a:srgbClr val="B7A57A"/>
                </a:solidFill>
                <a:latin typeface="Oswald"/>
                <a:ea typeface="Oswald"/>
                <a:cs typeface="Oswald"/>
                <a:sym typeface="Oswald"/>
              </a:rPr>
              <a:t> </a:t>
            </a:r>
            <a:r>
              <a:rPr lang="en" sz="1800">
                <a:solidFill>
                  <a:srgbClr val="B7A57A"/>
                </a:solidFill>
                <a:latin typeface="Oswald"/>
                <a:ea typeface="Oswald"/>
                <a:cs typeface="Oswald"/>
                <a:sym typeface="Oswald"/>
              </a:rPr>
              <a:t>Database</a:t>
            </a:r>
            <a:endParaRPr sz="1800">
              <a:solidFill>
                <a:srgbClr val="B7A57A"/>
              </a:solidFill>
              <a:latin typeface="Oswald"/>
              <a:ea typeface="Oswald"/>
              <a:cs typeface="Oswald"/>
              <a:sym typeface="Oswald"/>
            </a:endParaRPr>
          </a:p>
        </p:txBody>
      </p:sp>
      <p:sp>
        <p:nvSpPr>
          <p:cNvPr id="161" name="Google Shape;161;p26"/>
          <p:cNvSpPr/>
          <p:nvPr/>
        </p:nvSpPr>
        <p:spPr>
          <a:xfrm flipH="1" rot="10800000">
            <a:off x="1277950" y="968625"/>
            <a:ext cx="3468600" cy="824400"/>
          </a:xfrm>
          <a:prstGeom prst="bentArrow">
            <a:avLst>
              <a:gd fmla="val 15380" name="adj1"/>
              <a:gd fmla="val 21045" name="adj2"/>
              <a:gd fmla="val 27051"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6"/>
          <p:cNvSpPr/>
          <p:nvPr/>
        </p:nvSpPr>
        <p:spPr>
          <a:xfrm flipH="1" rot="-5400000">
            <a:off x="2505025" y="762675"/>
            <a:ext cx="1005000" cy="860100"/>
          </a:xfrm>
          <a:prstGeom prst="bentArrow">
            <a:avLst>
              <a:gd fmla="val 19163" name="adj1"/>
              <a:gd fmla="val 21038" name="adj2"/>
              <a:gd fmla="val 25345"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04EE0"/>
              </a:solidFill>
            </a:endParaRPr>
          </a:p>
        </p:txBody>
      </p:sp>
      <p:sp>
        <p:nvSpPr>
          <p:cNvPr id="163" name="Google Shape;163;p26"/>
          <p:cNvSpPr/>
          <p:nvPr/>
        </p:nvSpPr>
        <p:spPr>
          <a:xfrm>
            <a:off x="1380075" y="1007800"/>
            <a:ext cx="1161300" cy="28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Oswald"/>
                <a:ea typeface="Oswald"/>
                <a:cs typeface="Oswald"/>
                <a:sym typeface="Oswald"/>
              </a:rPr>
              <a:t>SQL to CSV</a:t>
            </a:r>
            <a:endParaRPr sz="1800">
              <a:latin typeface="Oswald"/>
              <a:ea typeface="Oswald"/>
              <a:cs typeface="Oswald"/>
              <a:sym typeface="Oswald"/>
            </a:endParaRPr>
          </a:p>
        </p:txBody>
      </p:sp>
      <p:sp>
        <p:nvSpPr>
          <p:cNvPr id="164" name="Google Shape;164;p26"/>
          <p:cNvSpPr/>
          <p:nvPr/>
        </p:nvSpPr>
        <p:spPr>
          <a:xfrm>
            <a:off x="1407075" y="1247325"/>
            <a:ext cx="1423200" cy="28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Oswald"/>
                <a:ea typeface="Oswald"/>
                <a:cs typeface="Oswald"/>
                <a:sym typeface="Oswald"/>
              </a:rPr>
              <a:t>sql_import.py</a:t>
            </a:r>
            <a:endParaRPr>
              <a:latin typeface="Oswald"/>
              <a:ea typeface="Oswald"/>
              <a:cs typeface="Oswald"/>
              <a:sym typeface="Oswald"/>
            </a:endParaRPr>
          </a:p>
        </p:txBody>
      </p:sp>
      <p:sp>
        <p:nvSpPr>
          <p:cNvPr id="165" name="Google Shape;165;p26"/>
          <p:cNvSpPr/>
          <p:nvPr/>
        </p:nvSpPr>
        <p:spPr>
          <a:xfrm flipH="1" rot="10800000">
            <a:off x="1090650" y="968350"/>
            <a:ext cx="1175100" cy="1018800"/>
          </a:xfrm>
          <a:prstGeom prst="bentArrow">
            <a:avLst>
              <a:gd fmla="val 12845" name="adj1"/>
              <a:gd fmla="val 17107" name="adj2"/>
              <a:gd fmla="val 18382"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6"/>
          <p:cNvSpPr/>
          <p:nvPr/>
        </p:nvSpPr>
        <p:spPr>
          <a:xfrm>
            <a:off x="4693275" y="2754600"/>
            <a:ext cx="1423200" cy="28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Oswald"/>
                <a:ea typeface="Oswald"/>
                <a:cs typeface="Oswald"/>
                <a:sym typeface="Oswald"/>
              </a:rPr>
              <a:t>database_build.py</a:t>
            </a:r>
            <a:endParaRPr>
              <a:latin typeface="Oswald"/>
              <a:ea typeface="Oswald"/>
              <a:cs typeface="Oswald"/>
              <a:sym typeface="Oswald"/>
            </a:endParaRPr>
          </a:p>
        </p:txBody>
      </p:sp>
      <p:sp>
        <p:nvSpPr>
          <p:cNvPr id="167" name="Google Shape;167;p26"/>
          <p:cNvSpPr/>
          <p:nvPr/>
        </p:nvSpPr>
        <p:spPr>
          <a:xfrm>
            <a:off x="4764700" y="2601375"/>
            <a:ext cx="1161300" cy="28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Oswald"/>
                <a:ea typeface="Oswald"/>
                <a:cs typeface="Oswald"/>
                <a:sym typeface="Oswald"/>
              </a:rPr>
              <a:t>SQL to CSV</a:t>
            </a:r>
            <a:endParaRPr sz="1800">
              <a:latin typeface="Oswald"/>
              <a:ea typeface="Oswald"/>
              <a:cs typeface="Oswald"/>
              <a:sym typeface="Oswa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171" name="Shape 171"/>
        <p:cNvGrpSpPr/>
        <p:nvPr/>
      </p:nvGrpSpPr>
      <p:grpSpPr>
        <a:xfrm>
          <a:off x="0" y="0"/>
          <a:ext cx="0" cy="0"/>
          <a:chOff x="0" y="0"/>
          <a:chExt cx="0" cy="0"/>
        </a:xfrm>
      </p:grpSpPr>
      <p:sp>
        <p:nvSpPr>
          <p:cNvPr id="172" name="Google Shape;172;p27"/>
          <p:cNvSpPr txBox="1"/>
          <p:nvPr>
            <p:ph type="title"/>
          </p:nvPr>
        </p:nvSpPr>
        <p:spPr>
          <a:xfrm>
            <a:off x="-33825" y="80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7A57A"/>
                </a:solidFill>
              </a:rPr>
              <a:t>User Interface</a:t>
            </a:r>
            <a:endParaRPr>
              <a:solidFill>
                <a:srgbClr val="B7A57A"/>
              </a:solidFill>
            </a:endParaRPr>
          </a:p>
        </p:txBody>
      </p:sp>
      <p:pic>
        <p:nvPicPr>
          <p:cNvPr id="173" name="Google Shape;173;p27"/>
          <p:cNvPicPr preferRelativeResize="0"/>
          <p:nvPr/>
        </p:nvPicPr>
        <p:blipFill>
          <a:blip r:embed="rId3">
            <a:alphaModFix/>
          </a:blip>
          <a:stretch>
            <a:fillRect/>
          </a:stretch>
        </p:blipFill>
        <p:spPr>
          <a:xfrm>
            <a:off x="7226849" y="339325"/>
            <a:ext cx="1369776" cy="1445200"/>
          </a:xfrm>
          <a:prstGeom prst="rect">
            <a:avLst/>
          </a:prstGeom>
          <a:noFill/>
          <a:ln>
            <a:noFill/>
          </a:ln>
        </p:spPr>
      </p:pic>
      <p:sp>
        <p:nvSpPr>
          <p:cNvPr id="174" name="Google Shape;174;p27"/>
          <p:cNvSpPr/>
          <p:nvPr/>
        </p:nvSpPr>
        <p:spPr>
          <a:xfrm rot="-5400000">
            <a:off x="4534600" y="-1515875"/>
            <a:ext cx="432600" cy="50694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7"/>
          <p:cNvSpPr/>
          <p:nvPr/>
        </p:nvSpPr>
        <p:spPr>
          <a:xfrm>
            <a:off x="3147850" y="567925"/>
            <a:ext cx="1161300" cy="28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Oswald"/>
                <a:ea typeface="Oswald"/>
                <a:cs typeface="Oswald"/>
                <a:sym typeface="Oswald"/>
              </a:rPr>
              <a:t>User In</a:t>
            </a:r>
            <a:r>
              <a:rPr lang="en" sz="1800">
                <a:latin typeface="Oswald"/>
                <a:ea typeface="Oswald"/>
                <a:cs typeface="Oswald"/>
                <a:sym typeface="Oswald"/>
              </a:rPr>
              <a:t>p</a:t>
            </a:r>
            <a:r>
              <a:rPr lang="en" sz="1800">
                <a:latin typeface="Oswald"/>
                <a:ea typeface="Oswald"/>
                <a:cs typeface="Oswald"/>
                <a:sym typeface="Oswald"/>
              </a:rPr>
              <a:t>ut:</a:t>
            </a:r>
            <a:endParaRPr sz="1800">
              <a:latin typeface="Oswald"/>
              <a:ea typeface="Oswald"/>
              <a:cs typeface="Oswald"/>
              <a:sym typeface="Oswald"/>
            </a:endParaRPr>
          </a:p>
        </p:txBody>
      </p:sp>
      <p:sp>
        <p:nvSpPr>
          <p:cNvPr id="176" name="Google Shape;176;p27"/>
          <p:cNvSpPr/>
          <p:nvPr/>
        </p:nvSpPr>
        <p:spPr>
          <a:xfrm>
            <a:off x="4309150" y="567925"/>
            <a:ext cx="1423200" cy="28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Oswald"/>
                <a:ea typeface="Oswald"/>
                <a:cs typeface="Oswald"/>
                <a:sym typeface="Oswald"/>
              </a:rPr>
              <a:t>query.py   quer_all_rows.py</a:t>
            </a:r>
            <a:endParaRPr>
              <a:latin typeface="Oswald"/>
              <a:ea typeface="Oswald"/>
              <a:cs typeface="Oswald"/>
              <a:sym typeface="Oswald"/>
            </a:endParaRPr>
          </a:p>
        </p:txBody>
      </p:sp>
      <p:sp>
        <p:nvSpPr>
          <p:cNvPr id="177" name="Google Shape;177;p27"/>
          <p:cNvSpPr/>
          <p:nvPr/>
        </p:nvSpPr>
        <p:spPr>
          <a:xfrm flipH="1" rot="-5400000">
            <a:off x="4173500" y="-747575"/>
            <a:ext cx="1160100" cy="5046600"/>
          </a:xfrm>
          <a:prstGeom prst="bentArrow">
            <a:avLst>
              <a:gd fmla="val 15590" name="adj1"/>
              <a:gd fmla="val 12184" name="adj2"/>
              <a:gd fmla="val 12645"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7"/>
          <p:cNvSpPr/>
          <p:nvPr/>
        </p:nvSpPr>
        <p:spPr>
          <a:xfrm>
            <a:off x="432775" y="576650"/>
            <a:ext cx="1584900" cy="28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Oswald"/>
                <a:ea typeface="Oswald"/>
                <a:cs typeface="Oswald"/>
                <a:sym typeface="Oswald"/>
              </a:rPr>
              <a:t>MainWindow.py</a:t>
            </a:r>
            <a:endParaRPr sz="1800">
              <a:latin typeface="Oswald"/>
              <a:ea typeface="Oswald"/>
              <a:cs typeface="Oswald"/>
              <a:sym typeface="Oswald"/>
            </a:endParaRPr>
          </a:p>
        </p:txBody>
      </p:sp>
      <p:sp>
        <p:nvSpPr>
          <p:cNvPr id="179" name="Google Shape;179;p27"/>
          <p:cNvSpPr/>
          <p:nvPr/>
        </p:nvSpPr>
        <p:spPr>
          <a:xfrm>
            <a:off x="4273050" y="1633550"/>
            <a:ext cx="1584900" cy="38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Oswald"/>
                <a:ea typeface="Oswald"/>
                <a:cs typeface="Oswald"/>
                <a:sym typeface="Oswald"/>
              </a:rPr>
              <a:t>Patient Records </a:t>
            </a:r>
            <a:endParaRPr sz="1800">
              <a:latin typeface="Oswald"/>
              <a:ea typeface="Oswald"/>
              <a:cs typeface="Oswald"/>
              <a:sym typeface="Oswald"/>
            </a:endParaRPr>
          </a:p>
        </p:txBody>
      </p:sp>
      <p:sp>
        <p:nvSpPr>
          <p:cNvPr id="180" name="Google Shape;180;p27"/>
          <p:cNvSpPr/>
          <p:nvPr/>
        </p:nvSpPr>
        <p:spPr>
          <a:xfrm>
            <a:off x="2432813" y="1304225"/>
            <a:ext cx="1662900" cy="1075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latin typeface="Oswald"/>
                <a:ea typeface="Oswald"/>
                <a:cs typeface="Oswald"/>
                <a:sym typeface="Oswald"/>
              </a:rPr>
              <a:t>NARMS </a:t>
            </a:r>
            <a:endParaRPr sz="1800">
              <a:latin typeface="Oswald"/>
              <a:ea typeface="Oswald"/>
              <a:cs typeface="Oswald"/>
              <a:sym typeface="Oswald"/>
            </a:endParaRPr>
          </a:p>
          <a:p>
            <a:pPr indent="0" lvl="0" marL="0" rtl="0" algn="l">
              <a:spcBef>
                <a:spcPts val="0"/>
              </a:spcBef>
              <a:spcAft>
                <a:spcPts val="0"/>
              </a:spcAft>
              <a:buNone/>
            </a:pPr>
            <a:r>
              <a:rPr lang="en" sz="1800">
                <a:latin typeface="Oswald"/>
                <a:ea typeface="Oswald"/>
                <a:cs typeface="Oswald"/>
                <a:sym typeface="Oswald"/>
              </a:rPr>
              <a:t>Recent Antibiotic Resistance</a:t>
            </a:r>
            <a:endParaRPr sz="1800">
              <a:latin typeface="Oswald"/>
              <a:ea typeface="Oswald"/>
              <a:cs typeface="Oswald"/>
              <a:sym typeface="Oswald"/>
            </a:endParaRPr>
          </a:p>
        </p:txBody>
      </p:sp>
      <p:sp>
        <p:nvSpPr>
          <p:cNvPr id="181" name="Google Shape;181;p27"/>
          <p:cNvSpPr/>
          <p:nvPr/>
        </p:nvSpPr>
        <p:spPr>
          <a:xfrm flipH="1" rot="-5400000">
            <a:off x="5163775" y="251525"/>
            <a:ext cx="899100" cy="3309300"/>
          </a:xfrm>
          <a:prstGeom prst="bentArrow">
            <a:avLst>
              <a:gd fmla="val 21438" name="adj1"/>
              <a:gd fmla="val 17389" name="adj2"/>
              <a:gd fmla="val 21577"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7"/>
          <p:cNvSpPr/>
          <p:nvPr/>
        </p:nvSpPr>
        <p:spPr>
          <a:xfrm rot="-5400000">
            <a:off x="4905350" y="3198800"/>
            <a:ext cx="417300" cy="477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7"/>
          <p:cNvSpPr/>
          <p:nvPr/>
        </p:nvSpPr>
        <p:spPr>
          <a:xfrm>
            <a:off x="6402363" y="1910775"/>
            <a:ext cx="1584900" cy="280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Oswald"/>
                <a:ea typeface="Oswald"/>
                <a:cs typeface="Oswald"/>
                <a:sym typeface="Oswald"/>
              </a:rPr>
              <a:t>output_pdf</a:t>
            </a:r>
            <a:r>
              <a:rPr lang="en">
                <a:latin typeface="Oswald"/>
                <a:ea typeface="Oswald"/>
                <a:cs typeface="Oswald"/>
                <a:sym typeface="Oswald"/>
              </a:rPr>
              <a:t>.py</a:t>
            </a:r>
            <a:endParaRPr>
              <a:latin typeface="Oswald"/>
              <a:ea typeface="Oswald"/>
              <a:cs typeface="Oswald"/>
              <a:sym typeface="Oswald"/>
            </a:endParaRPr>
          </a:p>
        </p:txBody>
      </p:sp>
      <p:pic>
        <p:nvPicPr>
          <p:cNvPr id="184" name="Google Shape;184;p27"/>
          <p:cNvPicPr preferRelativeResize="0"/>
          <p:nvPr/>
        </p:nvPicPr>
        <p:blipFill>
          <a:blip r:embed="rId4">
            <a:alphaModFix/>
          </a:blip>
          <a:stretch>
            <a:fillRect/>
          </a:stretch>
        </p:blipFill>
        <p:spPr>
          <a:xfrm>
            <a:off x="427500" y="851916"/>
            <a:ext cx="1662900" cy="1669946"/>
          </a:xfrm>
          <a:prstGeom prst="rect">
            <a:avLst/>
          </a:prstGeom>
          <a:noFill/>
          <a:ln>
            <a:noFill/>
          </a:ln>
        </p:spPr>
      </p:pic>
      <p:pic>
        <p:nvPicPr>
          <p:cNvPr id="185" name="Google Shape;185;p27"/>
          <p:cNvPicPr preferRelativeResize="0"/>
          <p:nvPr/>
        </p:nvPicPr>
        <p:blipFill>
          <a:blip r:embed="rId5">
            <a:alphaModFix/>
          </a:blip>
          <a:stretch>
            <a:fillRect/>
          </a:stretch>
        </p:blipFill>
        <p:spPr>
          <a:xfrm>
            <a:off x="2216199" y="2410000"/>
            <a:ext cx="2572051" cy="2467201"/>
          </a:xfrm>
          <a:prstGeom prst="rect">
            <a:avLst/>
          </a:prstGeom>
          <a:noFill/>
          <a:ln>
            <a:noFill/>
          </a:ln>
        </p:spPr>
      </p:pic>
      <p:pic>
        <p:nvPicPr>
          <p:cNvPr id="186" name="Google Shape;186;p27"/>
          <p:cNvPicPr preferRelativeResize="0"/>
          <p:nvPr/>
        </p:nvPicPr>
        <p:blipFill>
          <a:blip r:embed="rId6">
            <a:alphaModFix/>
          </a:blip>
          <a:stretch>
            <a:fillRect/>
          </a:stretch>
        </p:blipFill>
        <p:spPr>
          <a:xfrm>
            <a:off x="5439752" y="2190975"/>
            <a:ext cx="1710900" cy="2429099"/>
          </a:xfrm>
          <a:prstGeom prst="rect">
            <a:avLst/>
          </a:prstGeom>
          <a:noFill/>
          <a:ln>
            <a:noFill/>
          </a:ln>
        </p:spPr>
      </p:pic>
      <p:pic>
        <p:nvPicPr>
          <p:cNvPr id="187" name="Google Shape;187;p27"/>
          <p:cNvPicPr preferRelativeResize="0"/>
          <p:nvPr/>
        </p:nvPicPr>
        <p:blipFill>
          <a:blip r:embed="rId7">
            <a:alphaModFix/>
          </a:blip>
          <a:stretch>
            <a:fillRect/>
          </a:stretch>
        </p:blipFill>
        <p:spPr>
          <a:xfrm>
            <a:off x="7292500" y="2190975"/>
            <a:ext cx="1710901" cy="241996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B2E83"/>
        </a:solidFill>
      </p:bgPr>
    </p:bg>
    <p:spTree>
      <p:nvGrpSpPr>
        <p:cNvPr id="191" name="Shape 191"/>
        <p:cNvGrpSpPr/>
        <p:nvPr/>
      </p:nvGrpSpPr>
      <p:grpSpPr>
        <a:xfrm>
          <a:off x="0" y="0"/>
          <a:ext cx="0" cy="0"/>
          <a:chOff x="0" y="0"/>
          <a:chExt cx="0" cy="0"/>
        </a:xfrm>
      </p:grpSpPr>
      <p:sp>
        <p:nvSpPr>
          <p:cNvPr id="192" name="Google Shape;192;p28"/>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B7A57A"/>
                </a:solidFill>
              </a:rPr>
              <a:t>Demonstration</a:t>
            </a:r>
            <a:endParaRPr>
              <a:solidFill>
                <a:srgbClr val="B7A57A"/>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196" name="Shape 196"/>
        <p:cNvGrpSpPr/>
        <p:nvPr/>
      </p:nvGrpSpPr>
      <p:grpSpPr>
        <a:xfrm>
          <a:off x="0" y="0"/>
          <a:ext cx="0" cy="0"/>
          <a:chOff x="0" y="0"/>
          <a:chExt cx="0" cy="0"/>
        </a:xfrm>
      </p:grpSpPr>
      <p:sp>
        <p:nvSpPr>
          <p:cNvPr id="197" name="Google Shape;197;p29"/>
          <p:cNvSpPr txBox="1"/>
          <p:nvPr>
            <p:ph type="title"/>
          </p:nvPr>
        </p:nvSpPr>
        <p:spPr>
          <a:xfrm>
            <a:off x="-33825" y="80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B7A57A"/>
              </a:solidFill>
            </a:endParaRPr>
          </a:p>
        </p:txBody>
      </p:sp>
      <p:pic>
        <p:nvPicPr>
          <p:cNvPr id="198" name="Google Shape;198;p29"/>
          <p:cNvPicPr preferRelativeResize="0"/>
          <p:nvPr/>
        </p:nvPicPr>
        <p:blipFill>
          <a:blip r:embed="rId3">
            <a:alphaModFix/>
          </a:blip>
          <a:stretch>
            <a:fillRect/>
          </a:stretch>
        </p:blipFill>
        <p:spPr>
          <a:xfrm>
            <a:off x="201200" y="652850"/>
            <a:ext cx="4185851" cy="41858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202" name="Shape 202"/>
        <p:cNvGrpSpPr/>
        <p:nvPr/>
      </p:nvGrpSpPr>
      <p:grpSpPr>
        <a:xfrm>
          <a:off x="0" y="0"/>
          <a:ext cx="0" cy="0"/>
          <a:chOff x="0" y="0"/>
          <a:chExt cx="0" cy="0"/>
        </a:xfrm>
      </p:grpSpPr>
      <p:sp>
        <p:nvSpPr>
          <p:cNvPr id="203" name="Google Shape;203;p30"/>
          <p:cNvSpPr txBox="1"/>
          <p:nvPr>
            <p:ph type="title"/>
          </p:nvPr>
        </p:nvSpPr>
        <p:spPr>
          <a:xfrm>
            <a:off x="-33825" y="80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B7A57A"/>
              </a:solidFill>
            </a:endParaRPr>
          </a:p>
        </p:txBody>
      </p:sp>
      <p:pic>
        <p:nvPicPr>
          <p:cNvPr id="204" name="Google Shape;204;p30"/>
          <p:cNvPicPr preferRelativeResize="0"/>
          <p:nvPr/>
        </p:nvPicPr>
        <p:blipFill>
          <a:blip r:embed="rId3">
            <a:alphaModFix/>
          </a:blip>
          <a:stretch>
            <a:fillRect/>
          </a:stretch>
        </p:blipFill>
        <p:spPr>
          <a:xfrm>
            <a:off x="201200" y="652850"/>
            <a:ext cx="4185851" cy="4185851"/>
          </a:xfrm>
          <a:prstGeom prst="rect">
            <a:avLst/>
          </a:prstGeom>
          <a:noFill/>
          <a:ln>
            <a:noFill/>
          </a:ln>
        </p:spPr>
      </p:pic>
      <p:pic>
        <p:nvPicPr>
          <p:cNvPr id="205" name="Google Shape;205;p30"/>
          <p:cNvPicPr preferRelativeResize="0"/>
          <p:nvPr/>
        </p:nvPicPr>
        <p:blipFill rotWithShape="1">
          <a:blip r:embed="rId4">
            <a:alphaModFix/>
          </a:blip>
          <a:srcRect b="0" l="60079" r="0" t="0"/>
          <a:stretch/>
        </p:blipFill>
        <p:spPr>
          <a:xfrm>
            <a:off x="5213176" y="959925"/>
            <a:ext cx="1880749" cy="1916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209" name="Shape 209"/>
        <p:cNvGrpSpPr/>
        <p:nvPr/>
      </p:nvGrpSpPr>
      <p:grpSpPr>
        <a:xfrm>
          <a:off x="0" y="0"/>
          <a:ext cx="0" cy="0"/>
          <a:chOff x="0" y="0"/>
          <a:chExt cx="0" cy="0"/>
        </a:xfrm>
      </p:grpSpPr>
      <p:sp>
        <p:nvSpPr>
          <p:cNvPr id="210" name="Google Shape;210;p31"/>
          <p:cNvSpPr txBox="1"/>
          <p:nvPr>
            <p:ph type="title"/>
          </p:nvPr>
        </p:nvSpPr>
        <p:spPr>
          <a:xfrm>
            <a:off x="-33825" y="80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B7A57A"/>
              </a:solidFill>
            </a:endParaRPr>
          </a:p>
        </p:txBody>
      </p:sp>
      <p:pic>
        <p:nvPicPr>
          <p:cNvPr id="211" name="Google Shape;211;p31"/>
          <p:cNvPicPr preferRelativeResize="0"/>
          <p:nvPr/>
        </p:nvPicPr>
        <p:blipFill>
          <a:blip r:embed="rId3">
            <a:alphaModFix/>
          </a:blip>
          <a:stretch>
            <a:fillRect/>
          </a:stretch>
        </p:blipFill>
        <p:spPr>
          <a:xfrm>
            <a:off x="201200" y="652850"/>
            <a:ext cx="4185851" cy="4185851"/>
          </a:xfrm>
          <a:prstGeom prst="rect">
            <a:avLst/>
          </a:prstGeom>
          <a:noFill/>
          <a:ln>
            <a:noFill/>
          </a:ln>
        </p:spPr>
      </p:pic>
      <p:pic>
        <p:nvPicPr>
          <p:cNvPr id="212" name="Google Shape;212;p31"/>
          <p:cNvPicPr preferRelativeResize="0"/>
          <p:nvPr/>
        </p:nvPicPr>
        <p:blipFill>
          <a:blip r:embed="rId4">
            <a:alphaModFix/>
          </a:blip>
          <a:stretch>
            <a:fillRect/>
          </a:stretch>
        </p:blipFill>
        <p:spPr>
          <a:xfrm>
            <a:off x="5322100" y="1203391"/>
            <a:ext cx="1662900" cy="166994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66" name="Shape 66"/>
        <p:cNvGrpSpPr/>
        <p:nvPr/>
      </p:nvGrpSpPr>
      <p:grpSpPr>
        <a:xfrm>
          <a:off x="0" y="0"/>
          <a:ext cx="0" cy="0"/>
          <a:chOff x="0" y="0"/>
          <a:chExt cx="0" cy="0"/>
        </a:xfrm>
      </p:grpSpPr>
      <p:sp>
        <p:nvSpPr>
          <p:cNvPr id="67" name="Google Shape;67;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7A57A"/>
                </a:solidFill>
              </a:rPr>
              <a:t>Presentation Outline</a:t>
            </a:r>
            <a:endParaRPr>
              <a:solidFill>
                <a:srgbClr val="B7A57A"/>
              </a:solidFill>
            </a:endParaRPr>
          </a:p>
        </p:txBody>
      </p:sp>
      <p:sp>
        <p:nvSpPr>
          <p:cNvPr id="68" name="Google Shape;68;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Background</a:t>
            </a:r>
            <a:endParaRPr sz="2400"/>
          </a:p>
          <a:p>
            <a:pPr indent="-381000" lvl="0" marL="457200" rtl="0" algn="l">
              <a:spcBef>
                <a:spcPts val="0"/>
              </a:spcBef>
              <a:spcAft>
                <a:spcPts val="0"/>
              </a:spcAft>
              <a:buSzPts val="2400"/>
              <a:buChar char="●"/>
            </a:pPr>
            <a:r>
              <a:rPr lang="en" sz="2400"/>
              <a:t>Data Sources</a:t>
            </a:r>
            <a:endParaRPr sz="2400"/>
          </a:p>
          <a:p>
            <a:pPr indent="-381000" lvl="0" marL="457200" rtl="0" algn="l">
              <a:spcBef>
                <a:spcPts val="0"/>
              </a:spcBef>
              <a:spcAft>
                <a:spcPts val="0"/>
              </a:spcAft>
              <a:buSzPts val="2400"/>
              <a:buChar char="●"/>
            </a:pPr>
            <a:r>
              <a:rPr lang="en" sz="2400"/>
              <a:t>Use Cases</a:t>
            </a:r>
            <a:endParaRPr sz="2400"/>
          </a:p>
          <a:p>
            <a:pPr indent="-381000" lvl="0" marL="457200" rtl="0" algn="l">
              <a:spcBef>
                <a:spcPts val="0"/>
              </a:spcBef>
              <a:spcAft>
                <a:spcPts val="0"/>
              </a:spcAft>
              <a:buSzPts val="2400"/>
              <a:buChar char="●"/>
            </a:pPr>
            <a:r>
              <a:rPr lang="en" sz="2400"/>
              <a:t>Design</a:t>
            </a:r>
            <a:endParaRPr sz="2400"/>
          </a:p>
          <a:p>
            <a:pPr indent="-381000" lvl="0" marL="457200" rtl="0" algn="l">
              <a:spcBef>
                <a:spcPts val="0"/>
              </a:spcBef>
              <a:spcAft>
                <a:spcPts val="0"/>
              </a:spcAft>
              <a:buSzPts val="2400"/>
              <a:buChar char="●"/>
            </a:pPr>
            <a:r>
              <a:rPr lang="en" sz="2400"/>
              <a:t>Demonstration</a:t>
            </a:r>
            <a:endParaRPr sz="2400"/>
          </a:p>
          <a:p>
            <a:pPr indent="-381000" lvl="0" marL="457200" rtl="0" algn="l">
              <a:spcBef>
                <a:spcPts val="0"/>
              </a:spcBef>
              <a:spcAft>
                <a:spcPts val="0"/>
              </a:spcAft>
              <a:buSzPts val="2400"/>
              <a:buChar char="●"/>
            </a:pPr>
            <a:r>
              <a:rPr lang="en" sz="2400"/>
              <a:t>Future Work</a:t>
            </a:r>
            <a:endParaRPr sz="2400"/>
          </a:p>
        </p:txBody>
      </p:sp>
      <p:pic>
        <p:nvPicPr>
          <p:cNvPr id="69" name="Google Shape;69;p14"/>
          <p:cNvPicPr preferRelativeResize="0"/>
          <p:nvPr/>
        </p:nvPicPr>
        <p:blipFill>
          <a:blip r:embed="rId3">
            <a:alphaModFix/>
          </a:blip>
          <a:stretch>
            <a:fillRect/>
          </a:stretch>
        </p:blipFill>
        <p:spPr>
          <a:xfrm>
            <a:off x="4156658" y="445025"/>
            <a:ext cx="4565112" cy="38085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216" name="Shape 216"/>
        <p:cNvGrpSpPr/>
        <p:nvPr/>
      </p:nvGrpSpPr>
      <p:grpSpPr>
        <a:xfrm>
          <a:off x="0" y="0"/>
          <a:ext cx="0" cy="0"/>
          <a:chOff x="0" y="0"/>
          <a:chExt cx="0" cy="0"/>
        </a:xfrm>
      </p:grpSpPr>
      <p:sp>
        <p:nvSpPr>
          <p:cNvPr id="217" name="Google Shape;217;p32"/>
          <p:cNvSpPr txBox="1"/>
          <p:nvPr>
            <p:ph type="title"/>
          </p:nvPr>
        </p:nvSpPr>
        <p:spPr>
          <a:xfrm>
            <a:off x="-33825" y="80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B7A57A"/>
              </a:solidFill>
            </a:endParaRPr>
          </a:p>
        </p:txBody>
      </p:sp>
      <p:pic>
        <p:nvPicPr>
          <p:cNvPr id="218" name="Google Shape;218;p32"/>
          <p:cNvPicPr preferRelativeResize="0"/>
          <p:nvPr/>
        </p:nvPicPr>
        <p:blipFill>
          <a:blip r:embed="rId3">
            <a:alphaModFix/>
          </a:blip>
          <a:stretch>
            <a:fillRect/>
          </a:stretch>
        </p:blipFill>
        <p:spPr>
          <a:xfrm>
            <a:off x="201200" y="652850"/>
            <a:ext cx="4185851" cy="4185851"/>
          </a:xfrm>
          <a:prstGeom prst="rect">
            <a:avLst/>
          </a:prstGeom>
          <a:noFill/>
          <a:ln>
            <a:noFill/>
          </a:ln>
        </p:spPr>
      </p:pic>
      <p:pic>
        <p:nvPicPr>
          <p:cNvPr id="219" name="Google Shape;219;p32"/>
          <p:cNvPicPr preferRelativeResize="0"/>
          <p:nvPr/>
        </p:nvPicPr>
        <p:blipFill>
          <a:blip r:embed="rId4">
            <a:alphaModFix/>
          </a:blip>
          <a:stretch>
            <a:fillRect/>
          </a:stretch>
        </p:blipFill>
        <p:spPr>
          <a:xfrm>
            <a:off x="5305000" y="1216425"/>
            <a:ext cx="1697100" cy="16898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223" name="Shape 223"/>
        <p:cNvGrpSpPr/>
        <p:nvPr/>
      </p:nvGrpSpPr>
      <p:grpSpPr>
        <a:xfrm>
          <a:off x="0" y="0"/>
          <a:ext cx="0" cy="0"/>
          <a:chOff x="0" y="0"/>
          <a:chExt cx="0" cy="0"/>
        </a:xfrm>
      </p:grpSpPr>
      <p:sp>
        <p:nvSpPr>
          <p:cNvPr id="224" name="Google Shape;224;p33"/>
          <p:cNvSpPr txBox="1"/>
          <p:nvPr>
            <p:ph type="title"/>
          </p:nvPr>
        </p:nvSpPr>
        <p:spPr>
          <a:xfrm>
            <a:off x="-33825" y="80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B7A57A"/>
              </a:solidFill>
            </a:endParaRPr>
          </a:p>
        </p:txBody>
      </p:sp>
      <p:pic>
        <p:nvPicPr>
          <p:cNvPr id="225" name="Google Shape;225;p33"/>
          <p:cNvPicPr preferRelativeResize="0"/>
          <p:nvPr/>
        </p:nvPicPr>
        <p:blipFill>
          <a:blip r:embed="rId3">
            <a:alphaModFix/>
          </a:blip>
          <a:stretch>
            <a:fillRect/>
          </a:stretch>
        </p:blipFill>
        <p:spPr>
          <a:xfrm>
            <a:off x="201200" y="652850"/>
            <a:ext cx="4185851" cy="4185851"/>
          </a:xfrm>
          <a:prstGeom prst="rect">
            <a:avLst/>
          </a:prstGeom>
          <a:noFill/>
          <a:ln>
            <a:noFill/>
          </a:ln>
        </p:spPr>
      </p:pic>
      <p:pic>
        <p:nvPicPr>
          <p:cNvPr id="226" name="Google Shape;226;p33"/>
          <p:cNvPicPr preferRelativeResize="0"/>
          <p:nvPr/>
        </p:nvPicPr>
        <p:blipFill>
          <a:blip r:embed="rId4">
            <a:alphaModFix/>
          </a:blip>
          <a:stretch>
            <a:fillRect/>
          </a:stretch>
        </p:blipFill>
        <p:spPr>
          <a:xfrm>
            <a:off x="4153825" y="786100"/>
            <a:ext cx="3840401" cy="368384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230" name="Shape 230"/>
        <p:cNvGrpSpPr/>
        <p:nvPr/>
      </p:nvGrpSpPr>
      <p:grpSpPr>
        <a:xfrm>
          <a:off x="0" y="0"/>
          <a:ext cx="0" cy="0"/>
          <a:chOff x="0" y="0"/>
          <a:chExt cx="0" cy="0"/>
        </a:xfrm>
      </p:grpSpPr>
      <p:sp>
        <p:nvSpPr>
          <p:cNvPr id="231" name="Google Shape;231;p34"/>
          <p:cNvSpPr txBox="1"/>
          <p:nvPr>
            <p:ph type="title"/>
          </p:nvPr>
        </p:nvSpPr>
        <p:spPr>
          <a:xfrm>
            <a:off x="-33825" y="80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B7A57A"/>
              </a:solidFill>
            </a:endParaRPr>
          </a:p>
        </p:txBody>
      </p:sp>
      <p:pic>
        <p:nvPicPr>
          <p:cNvPr id="232" name="Google Shape;232;p34"/>
          <p:cNvPicPr preferRelativeResize="0"/>
          <p:nvPr/>
        </p:nvPicPr>
        <p:blipFill>
          <a:blip r:embed="rId3">
            <a:alphaModFix/>
          </a:blip>
          <a:stretch>
            <a:fillRect/>
          </a:stretch>
        </p:blipFill>
        <p:spPr>
          <a:xfrm>
            <a:off x="201200" y="652850"/>
            <a:ext cx="4185851" cy="4185851"/>
          </a:xfrm>
          <a:prstGeom prst="rect">
            <a:avLst/>
          </a:prstGeom>
          <a:noFill/>
          <a:ln>
            <a:noFill/>
          </a:ln>
        </p:spPr>
      </p:pic>
      <p:pic>
        <p:nvPicPr>
          <p:cNvPr id="233" name="Google Shape;233;p34"/>
          <p:cNvPicPr preferRelativeResize="0"/>
          <p:nvPr/>
        </p:nvPicPr>
        <p:blipFill>
          <a:blip r:embed="rId4">
            <a:alphaModFix/>
          </a:blip>
          <a:stretch>
            <a:fillRect/>
          </a:stretch>
        </p:blipFill>
        <p:spPr>
          <a:xfrm>
            <a:off x="3767049" y="1008163"/>
            <a:ext cx="2373999" cy="3475225"/>
          </a:xfrm>
          <a:prstGeom prst="rect">
            <a:avLst/>
          </a:prstGeom>
          <a:noFill/>
          <a:ln>
            <a:noFill/>
          </a:ln>
        </p:spPr>
      </p:pic>
      <p:pic>
        <p:nvPicPr>
          <p:cNvPr id="234" name="Google Shape;234;p34"/>
          <p:cNvPicPr preferRelativeResize="0"/>
          <p:nvPr/>
        </p:nvPicPr>
        <p:blipFill>
          <a:blip r:embed="rId5">
            <a:alphaModFix/>
          </a:blip>
          <a:stretch>
            <a:fillRect/>
          </a:stretch>
        </p:blipFill>
        <p:spPr>
          <a:xfrm>
            <a:off x="6337874" y="1008162"/>
            <a:ext cx="2374000" cy="346216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B2E83"/>
        </a:solidFill>
      </p:bgPr>
    </p:bg>
    <p:spTree>
      <p:nvGrpSpPr>
        <p:cNvPr id="238" name="Shape 238"/>
        <p:cNvGrpSpPr/>
        <p:nvPr/>
      </p:nvGrpSpPr>
      <p:grpSpPr>
        <a:xfrm>
          <a:off x="0" y="0"/>
          <a:ext cx="0" cy="0"/>
          <a:chOff x="0" y="0"/>
          <a:chExt cx="0" cy="0"/>
        </a:xfrm>
      </p:grpSpPr>
      <p:sp>
        <p:nvSpPr>
          <p:cNvPr id="239" name="Google Shape;239;p35"/>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B7A57A"/>
                </a:solidFill>
              </a:rPr>
              <a:t>Lessons Learned </a:t>
            </a:r>
            <a:br>
              <a:rPr lang="en">
                <a:solidFill>
                  <a:srgbClr val="B7A57A"/>
                </a:solidFill>
              </a:rPr>
            </a:br>
            <a:r>
              <a:rPr lang="en">
                <a:solidFill>
                  <a:srgbClr val="B7A57A"/>
                </a:solidFill>
              </a:rPr>
              <a:t>&amp;</a:t>
            </a:r>
            <a:br>
              <a:rPr lang="en">
                <a:solidFill>
                  <a:srgbClr val="B7A57A"/>
                </a:solidFill>
              </a:rPr>
            </a:br>
            <a:r>
              <a:rPr lang="en">
                <a:solidFill>
                  <a:srgbClr val="B7A57A"/>
                </a:solidFill>
              </a:rPr>
              <a:t>Future Work</a:t>
            </a:r>
            <a:endParaRPr>
              <a:solidFill>
                <a:srgbClr val="B7A57A"/>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243" name="Shape 243"/>
        <p:cNvGrpSpPr/>
        <p:nvPr/>
      </p:nvGrpSpPr>
      <p:grpSpPr>
        <a:xfrm>
          <a:off x="0" y="0"/>
          <a:ext cx="0" cy="0"/>
          <a:chOff x="0" y="0"/>
          <a:chExt cx="0" cy="0"/>
        </a:xfrm>
      </p:grpSpPr>
      <p:sp>
        <p:nvSpPr>
          <p:cNvPr id="244" name="Google Shape;244;p36"/>
          <p:cNvSpPr txBox="1"/>
          <p:nvPr>
            <p:ph idx="1" type="body"/>
          </p:nvPr>
        </p:nvSpPr>
        <p:spPr>
          <a:xfrm>
            <a:off x="273325" y="914400"/>
            <a:ext cx="3746400" cy="4004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Font typeface="Oswald"/>
              <a:buChar char="●"/>
            </a:pPr>
            <a:r>
              <a:rPr lang="en" sz="1800">
                <a:latin typeface="Oswald"/>
                <a:ea typeface="Oswald"/>
                <a:cs typeface="Oswald"/>
                <a:sym typeface="Oswald"/>
              </a:rPr>
              <a:t>Using large databases is very resource intensive</a:t>
            </a:r>
            <a:endParaRPr sz="1800">
              <a:latin typeface="Oswald"/>
              <a:ea typeface="Oswald"/>
              <a:cs typeface="Oswald"/>
              <a:sym typeface="Oswald"/>
            </a:endParaRPr>
          </a:p>
          <a:p>
            <a:pPr indent="-317500" lvl="1" marL="914400" rtl="0" algn="l">
              <a:spcBef>
                <a:spcPts val="0"/>
              </a:spcBef>
              <a:spcAft>
                <a:spcPts val="0"/>
              </a:spcAft>
              <a:buSzPts val="1400"/>
              <a:buFont typeface="Oswald"/>
              <a:buChar char="○"/>
            </a:pPr>
            <a:r>
              <a:rPr lang="en" sz="1400">
                <a:latin typeface="Oswald"/>
                <a:ea typeface="Oswald"/>
                <a:cs typeface="Oswald"/>
                <a:sym typeface="Oswald"/>
              </a:rPr>
              <a:t>Memory is beautiful</a:t>
            </a:r>
            <a:endParaRPr sz="1400">
              <a:latin typeface="Oswald"/>
              <a:ea typeface="Oswald"/>
              <a:cs typeface="Oswald"/>
              <a:sym typeface="Oswald"/>
            </a:endParaRPr>
          </a:p>
          <a:p>
            <a:pPr indent="-317500" lvl="1" marL="914400" rtl="0" algn="l">
              <a:spcBef>
                <a:spcPts val="0"/>
              </a:spcBef>
              <a:spcAft>
                <a:spcPts val="0"/>
              </a:spcAft>
              <a:buSzPts val="1400"/>
              <a:buFont typeface="Oswald"/>
              <a:buChar char="○"/>
            </a:pPr>
            <a:r>
              <a:rPr lang="en" sz="1400">
                <a:latin typeface="Oswald"/>
                <a:ea typeface="Oswald"/>
                <a:cs typeface="Oswald"/>
                <a:sym typeface="Oswald"/>
              </a:rPr>
              <a:t>AWS,  Microsoft Azure</a:t>
            </a:r>
            <a:endParaRPr sz="1400">
              <a:latin typeface="Oswald"/>
              <a:ea typeface="Oswald"/>
              <a:cs typeface="Oswald"/>
              <a:sym typeface="Oswald"/>
            </a:endParaRPr>
          </a:p>
          <a:p>
            <a:pPr indent="-317500" lvl="1" marL="914400" rtl="0" algn="l">
              <a:spcBef>
                <a:spcPts val="0"/>
              </a:spcBef>
              <a:spcAft>
                <a:spcPts val="0"/>
              </a:spcAft>
              <a:buSzPts val="1400"/>
              <a:buFont typeface="Oswald"/>
              <a:buChar char="○"/>
            </a:pPr>
            <a:r>
              <a:rPr lang="en" sz="1400">
                <a:latin typeface="Oswald"/>
                <a:ea typeface="Oswald"/>
                <a:cs typeface="Oswald"/>
                <a:sym typeface="Oswald"/>
              </a:rPr>
              <a:t>Better management</a:t>
            </a:r>
            <a:endParaRPr sz="1400">
              <a:latin typeface="Oswald"/>
              <a:ea typeface="Oswald"/>
              <a:cs typeface="Oswald"/>
              <a:sym typeface="Oswald"/>
            </a:endParaRPr>
          </a:p>
          <a:p>
            <a:pPr indent="-317500" lvl="1" marL="914400" rtl="0" algn="l">
              <a:spcBef>
                <a:spcPts val="0"/>
              </a:spcBef>
              <a:spcAft>
                <a:spcPts val="0"/>
              </a:spcAft>
              <a:buSzPts val="1400"/>
              <a:buFont typeface="Oswald"/>
              <a:buChar char="○"/>
            </a:pPr>
            <a:r>
              <a:rPr lang="en" sz="1400">
                <a:latin typeface="Oswald"/>
                <a:ea typeface="Oswald"/>
                <a:cs typeface="Oswald"/>
                <a:sym typeface="Oswald"/>
              </a:rPr>
              <a:t>Split your dataframe and query separately</a:t>
            </a:r>
            <a:br>
              <a:rPr lang="en" sz="1400">
                <a:latin typeface="Oswald"/>
                <a:ea typeface="Oswald"/>
                <a:cs typeface="Oswald"/>
                <a:sym typeface="Oswald"/>
              </a:rPr>
            </a:br>
            <a:endParaRPr sz="1400">
              <a:latin typeface="Oswald"/>
              <a:ea typeface="Oswald"/>
              <a:cs typeface="Oswald"/>
              <a:sym typeface="Oswald"/>
            </a:endParaRPr>
          </a:p>
          <a:p>
            <a:pPr indent="-342900" lvl="0" marL="457200" rtl="0" algn="l">
              <a:spcBef>
                <a:spcPts val="0"/>
              </a:spcBef>
              <a:spcAft>
                <a:spcPts val="0"/>
              </a:spcAft>
              <a:buSzPts val="1800"/>
              <a:buFont typeface="Oswald"/>
              <a:buChar char="●"/>
            </a:pPr>
            <a:r>
              <a:rPr lang="en" sz="1800">
                <a:latin typeface="Oswald"/>
                <a:ea typeface="Oswald"/>
                <a:cs typeface="Oswald"/>
                <a:sym typeface="Oswald"/>
              </a:rPr>
              <a:t>Clear and definite workflow</a:t>
            </a:r>
            <a:endParaRPr sz="1800">
              <a:latin typeface="Oswald"/>
              <a:ea typeface="Oswald"/>
              <a:cs typeface="Oswald"/>
              <a:sym typeface="Oswald"/>
            </a:endParaRPr>
          </a:p>
          <a:p>
            <a:pPr indent="-317500" lvl="1" marL="914400" rtl="0" algn="l">
              <a:spcBef>
                <a:spcPts val="0"/>
              </a:spcBef>
              <a:spcAft>
                <a:spcPts val="0"/>
              </a:spcAft>
              <a:buSzPts val="1400"/>
              <a:buFont typeface="Oswald"/>
              <a:buChar char="○"/>
            </a:pPr>
            <a:r>
              <a:rPr lang="en" sz="1400">
                <a:latin typeface="Oswald"/>
                <a:ea typeface="Oswald"/>
                <a:cs typeface="Oswald"/>
                <a:sym typeface="Oswald"/>
              </a:rPr>
              <a:t>Upstream, downstream</a:t>
            </a:r>
            <a:endParaRPr sz="1400">
              <a:latin typeface="Oswald"/>
              <a:ea typeface="Oswald"/>
              <a:cs typeface="Oswald"/>
              <a:sym typeface="Oswald"/>
            </a:endParaRPr>
          </a:p>
          <a:p>
            <a:pPr indent="-317500" lvl="1" marL="914400" rtl="0" algn="l">
              <a:spcBef>
                <a:spcPts val="0"/>
              </a:spcBef>
              <a:spcAft>
                <a:spcPts val="0"/>
              </a:spcAft>
              <a:buSzPts val="1400"/>
              <a:buFont typeface="Oswald"/>
              <a:buChar char="○"/>
            </a:pPr>
            <a:r>
              <a:rPr lang="en" sz="1400">
                <a:latin typeface="Oswald"/>
                <a:ea typeface="Oswald"/>
                <a:cs typeface="Oswald"/>
                <a:sym typeface="Oswald"/>
              </a:rPr>
              <a:t>Programming connection</a:t>
            </a:r>
            <a:endParaRPr sz="1400">
              <a:latin typeface="Oswald"/>
              <a:ea typeface="Oswald"/>
              <a:cs typeface="Oswald"/>
              <a:sym typeface="Oswald"/>
            </a:endParaRPr>
          </a:p>
          <a:p>
            <a:pPr indent="0" lvl="0" marL="914400" rtl="0" algn="l">
              <a:spcBef>
                <a:spcPts val="1600"/>
              </a:spcBef>
              <a:spcAft>
                <a:spcPts val="0"/>
              </a:spcAft>
              <a:buNone/>
            </a:pPr>
            <a:r>
              <a:t/>
            </a:r>
            <a:endParaRPr sz="1400">
              <a:latin typeface="Oswald"/>
              <a:ea typeface="Oswald"/>
              <a:cs typeface="Oswald"/>
              <a:sym typeface="Oswald"/>
            </a:endParaRPr>
          </a:p>
          <a:p>
            <a:pPr indent="0" lvl="0" marL="457200" rtl="0" algn="l">
              <a:spcBef>
                <a:spcPts val="1600"/>
              </a:spcBef>
              <a:spcAft>
                <a:spcPts val="0"/>
              </a:spcAft>
              <a:buNone/>
            </a:pPr>
            <a:r>
              <a:t/>
            </a:r>
            <a:endParaRPr sz="1800">
              <a:latin typeface="Oswald"/>
              <a:ea typeface="Oswald"/>
              <a:cs typeface="Oswald"/>
              <a:sym typeface="Oswald"/>
            </a:endParaRPr>
          </a:p>
          <a:p>
            <a:pPr indent="0" lvl="0" marL="914400" rtl="0" algn="l">
              <a:spcBef>
                <a:spcPts val="1600"/>
              </a:spcBef>
              <a:spcAft>
                <a:spcPts val="1600"/>
              </a:spcAft>
              <a:buNone/>
            </a:pPr>
            <a:r>
              <a:t/>
            </a:r>
            <a:endParaRPr sz="1800">
              <a:latin typeface="Oswald"/>
              <a:ea typeface="Oswald"/>
              <a:cs typeface="Oswald"/>
              <a:sym typeface="Oswald"/>
            </a:endParaRPr>
          </a:p>
        </p:txBody>
      </p:sp>
      <p:pic>
        <p:nvPicPr>
          <p:cNvPr id="245" name="Google Shape;245;p36"/>
          <p:cNvPicPr preferRelativeResize="0"/>
          <p:nvPr/>
        </p:nvPicPr>
        <p:blipFill>
          <a:blip r:embed="rId3">
            <a:alphaModFix/>
          </a:blip>
          <a:stretch>
            <a:fillRect/>
          </a:stretch>
        </p:blipFill>
        <p:spPr>
          <a:xfrm>
            <a:off x="4222200" y="914400"/>
            <a:ext cx="4686301" cy="3514726"/>
          </a:xfrm>
          <a:prstGeom prst="rect">
            <a:avLst/>
          </a:prstGeom>
          <a:noFill/>
          <a:ln>
            <a:noFill/>
          </a:ln>
        </p:spPr>
      </p:pic>
      <p:sp>
        <p:nvSpPr>
          <p:cNvPr id="246" name="Google Shape;246;p36"/>
          <p:cNvSpPr txBox="1"/>
          <p:nvPr>
            <p:ph type="title"/>
          </p:nvPr>
        </p:nvSpPr>
        <p:spPr>
          <a:xfrm>
            <a:off x="-33825" y="80150"/>
            <a:ext cx="85206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B7A57A"/>
                </a:solidFill>
              </a:rPr>
              <a:t>Lessons Learned</a:t>
            </a:r>
            <a:endParaRPr>
              <a:solidFill>
                <a:srgbClr val="B7A57A"/>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250" name="Shape 250"/>
        <p:cNvGrpSpPr/>
        <p:nvPr/>
      </p:nvGrpSpPr>
      <p:grpSpPr>
        <a:xfrm>
          <a:off x="0" y="0"/>
          <a:ext cx="0" cy="0"/>
          <a:chOff x="0" y="0"/>
          <a:chExt cx="0" cy="0"/>
        </a:xfrm>
      </p:grpSpPr>
      <p:pic>
        <p:nvPicPr>
          <p:cNvPr id="251" name="Google Shape;251;p37"/>
          <p:cNvPicPr preferRelativeResize="0"/>
          <p:nvPr/>
        </p:nvPicPr>
        <p:blipFill>
          <a:blip r:embed="rId3">
            <a:alphaModFix/>
          </a:blip>
          <a:stretch>
            <a:fillRect/>
          </a:stretch>
        </p:blipFill>
        <p:spPr>
          <a:xfrm>
            <a:off x="5129825" y="1343400"/>
            <a:ext cx="3800101" cy="3800101"/>
          </a:xfrm>
          <a:prstGeom prst="rect">
            <a:avLst/>
          </a:prstGeom>
          <a:noFill/>
          <a:ln>
            <a:noFill/>
          </a:ln>
        </p:spPr>
      </p:pic>
      <p:sp>
        <p:nvSpPr>
          <p:cNvPr id="252" name="Google Shape;252;p37"/>
          <p:cNvSpPr txBox="1"/>
          <p:nvPr>
            <p:ph idx="1" type="body"/>
          </p:nvPr>
        </p:nvSpPr>
        <p:spPr>
          <a:xfrm>
            <a:off x="268075" y="765400"/>
            <a:ext cx="6642300" cy="4004400"/>
          </a:xfrm>
          <a:prstGeom prst="rect">
            <a:avLst/>
          </a:prstGeom>
        </p:spPr>
        <p:txBody>
          <a:bodyPr anchorCtr="0" anchor="t" bIns="91425" lIns="91425" spcFirstLastPara="1" rIns="91425" wrap="square" tIns="91425">
            <a:noAutofit/>
          </a:bodyPr>
          <a:lstStyle/>
          <a:p>
            <a:pPr indent="-342900" lvl="0" marL="457200" marR="0" rtl="0" algn="l">
              <a:lnSpc>
                <a:spcPct val="150000"/>
              </a:lnSpc>
              <a:spcBef>
                <a:spcPts val="0"/>
              </a:spcBef>
              <a:spcAft>
                <a:spcPts val="0"/>
              </a:spcAft>
              <a:buSzPts val="1800"/>
              <a:buFont typeface="Oswald"/>
              <a:buChar char="●"/>
            </a:pPr>
            <a:r>
              <a:rPr lang="en" sz="1800">
                <a:latin typeface="Oswald"/>
                <a:ea typeface="Oswald"/>
                <a:cs typeface="Oswald"/>
                <a:sym typeface="Oswald"/>
              </a:rPr>
              <a:t>GNU General Public License: </a:t>
            </a:r>
            <a:endParaRPr sz="1800">
              <a:latin typeface="Oswald"/>
              <a:ea typeface="Oswald"/>
              <a:cs typeface="Oswald"/>
              <a:sym typeface="Oswald"/>
            </a:endParaRPr>
          </a:p>
          <a:p>
            <a:pPr indent="-342900" lvl="1" marL="914400" marR="0" rtl="0" algn="l">
              <a:lnSpc>
                <a:spcPct val="150000"/>
              </a:lnSpc>
              <a:spcBef>
                <a:spcPts val="0"/>
              </a:spcBef>
              <a:spcAft>
                <a:spcPts val="0"/>
              </a:spcAft>
              <a:buSzPts val="1800"/>
              <a:buFont typeface="Oswald"/>
              <a:buChar char="○"/>
            </a:pPr>
            <a:r>
              <a:rPr lang="en" sz="1800">
                <a:latin typeface="Oswald"/>
                <a:ea typeface="Oswald"/>
                <a:cs typeface="Oswald"/>
                <a:sym typeface="Oswald"/>
              </a:rPr>
              <a:t>Open access to encourage development and adoption of electronic health technology and antibiotic use monitoring</a:t>
            </a:r>
            <a:endParaRPr sz="1800">
              <a:latin typeface="Oswald"/>
              <a:ea typeface="Oswald"/>
              <a:cs typeface="Oswald"/>
              <a:sym typeface="Oswald"/>
            </a:endParaRPr>
          </a:p>
          <a:p>
            <a:pPr indent="-342900" lvl="0" marL="457200" marR="0" rtl="0" algn="l">
              <a:lnSpc>
                <a:spcPct val="150000"/>
              </a:lnSpc>
              <a:spcBef>
                <a:spcPts val="0"/>
              </a:spcBef>
              <a:spcAft>
                <a:spcPts val="0"/>
              </a:spcAft>
              <a:buSzPts val="1800"/>
              <a:buFont typeface="Oswald"/>
              <a:buChar char="●"/>
            </a:pPr>
            <a:r>
              <a:rPr lang="en" sz="1800">
                <a:latin typeface="Oswald"/>
                <a:ea typeface="Oswald"/>
                <a:cs typeface="Oswald"/>
                <a:sym typeface="Oswald"/>
              </a:rPr>
              <a:t> Future Improvements</a:t>
            </a:r>
            <a:endParaRPr sz="1800">
              <a:latin typeface="Oswald"/>
              <a:ea typeface="Oswald"/>
              <a:cs typeface="Oswald"/>
              <a:sym typeface="Oswald"/>
            </a:endParaRPr>
          </a:p>
          <a:p>
            <a:pPr indent="-342900" lvl="1" marL="914400" marR="0" rtl="0" algn="l">
              <a:lnSpc>
                <a:spcPct val="150000"/>
              </a:lnSpc>
              <a:spcBef>
                <a:spcPts val="0"/>
              </a:spcBef>
              <a:spcAft>
                <a:spcPts val="0"/>
              </a:spcAft>
              <a:buSzPts val="1800"/>
              <a:buFont typeface="Oswald"/>
              <a:buChar char="○"/>
            </a:pPr>
            <a:r>
              <a:rPr lang="en" sz="1800">
                <a:latin typeface="Oswald"/>
                <a:ea typeface="Oswald"/>
                <a:cs typeface="Oswald"/>
                <a:sym typeface="Oswald"/>
              </a:rPr>
              <a:t>Automate filling out report forms </a:t>
            </a:r>
            <a:endParaRPr sz="1800">
              <a:latin typeface="Oswald"/>
              <a:ea typeface="Oswald"/>
              <a:cs typeface="Oswald"/>
              <a:sym typeface="Oswald"/>
            </a:endParaRPr>
          </a:p>
          <a:p>
            <a:pPr indent="-342900" lvl="1" marL="914400" marR="0" rtl="0" algn="l">
              <a:lnSpc>
                <a:spcPct val="150000"/>
              </a:lnSpc>
              <a:spcBef>
                <a:spcPts val="0"/>
              </a:spcBef>
              <a:spcAft>
                <a:spcPts val="0"/>
              </a:spcAft>
              <a:buSzPts val="1800"/>
              <a:buFont typeface="Oswald"/>
              <a:buChar char="○"/>
            </a:pPr>
            <a:r>
              <a:rPr lang="en" sz="1800">
                <a:latin typeface="Oswald"/>
                <a:ea typeface="Oswald"/>
                <a:cs typeface="Oswald"/>
                <a:sym typeface="Oswald"/>
              </a:rPr>
              <a:t>Incorporate </a:t>
            </a:r>
            <a:r>
              <a:rPr lang="en" sz="1800">
                <a:latin typeface="Oswald"/>
                <a:ea typeface="Oswald"/>
                <a:cs typeface="Oswald"/>
                <a:sym typeface="Oswald"/>
              </a:rPr>
              <a:t>recommendations</a:t>
            </a:r>
            <a:r>
              <a:rPr lang="en" sz="1800">
                <a:latin typeface="Oswald"/>
                <a:ea typeface="Oswald"/>
                <a:cs typeface="Oswald"/>
                <a:sym typeface="Oswald"/>
              </a:rPr>
              <a:t> for alternative                        antibiotic treatment plans from UptoDate</a:t>
            </a:r>
            <a:endParaRPr sz="1800">
              <a:latin typeface="Oswald"/>
              <a:ea typeface="Oswald"/>
              <a:cs typeface="Oswald"/>
              <a:sym typeface="Oswald"/>
            </a:endParaRPr>
          </a:p>
        </p:txBody>
      </p:sp>
      <p:sp>
        <p:nvSpPr>
          <p:cNvPr id="253" name="Google Shape;253;p37"/>
          <p:cNvSpPr txBox="1"/>
          <p:nvPr>
            <p:ph type="title"/>
          </p:nvPr>
        </p:nvSpPr>
        <p:spPr>
          <a:xfrm>
            <a:off x="-33825" y="80150"/>
            <a:ext cx="85206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B7A57A"/>
                </a:solidFill>
              </a:rPr>
              <a:t>Licensing &amp; Future Work </a:t>
            </a:r>
            <a:endParaRPr>
              <a:solidFill>
                <a:srgbClr val="B7A57A"/>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B2E83"/>
        </a:solidFill>
      </p:bgPr>
    </p:bg>
    <p:spTree>
      <p:nvGrpSpPr>
        <p:cNvPr id="257" name="Shape 257"/>
        <p:cNvGrpSpPr/>
        <p:nvPr/>
      </p:nvGrpSpPr>
      <p:grpSpPr>
        <a:xfrm>
          <a:off x="0" y="0"/>
          <a:ext cx="0" cy="0"/>
          <a:chOff x="0" y="0"/>
          <a:chExt cx="0" cy="0"/>
        </a:xfrm>
      </p:grpSpPr>
      <p:pic>
        <p:nvPicPr>
          <p:cNvPr id="258" name="Google Shape;258;p38"/>
          <p:cNvPicPr preferRelativeResize="0"/>
          <p:nvPr/>
        </p:nvPicPr>
        <p:blipFill>
          <a:blip r:embed="rId3">
            <a:alphaModFix/>
          </a:blip>
          <a:stretch>
            <a:fillRect/>
          </a:stretch>
        </p:blipFill>
        <p:spPr>
          <a:xfrm>
            <a:off x="2414600" y="1385900"/>
            <a:ext cx="4364875" cy="23992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351C75"/>
        </a:solidFill>
      </p:bgPr>
    </p:bg>
    <p:spTree>
      <p:nvGrpSpPr>
        <p:cNvPr id="73" name="Shape 73"/>
        <p:cNvGrpSpPr/>
        <p:nvPr/>
      </p:nvGrpSpPr>
      <p:grpSpPr>
        <a:xfrm>
          <a:off x="0" y="0"/>
          <a:ext cx="0" cy="0"/>
          <a:chOff x="0" y="0"/>
          <a:chExt cx="0" cy="0"/>
        </a:xfrm>
      </p:grpSpPr>
      <p:sp>
        <p:nvSpPr>
          <p:cNvPr id="74" name="Google Shape;74;p15"/>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B7A57A"/>
                </a:solidFill>
              </a:rPr>
              <a:t>Background</a:t>
            </a:r>
            <a:endParaRPr>
              <a:solidFill>
                <a:srgbClr val="B7A57A"/>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78" name="Shape 78"/>
        <p:cNvGrpSpPr/>
        <p:nvPr/>
      </p:nvGrpSpPr>
      <p:grpSpPr>
        <a:xfrm>
          <a:off x="0" y="0"/>
          <a:ext cx="0" cy="0"/>
          <a:chOff x="0" y="0"/>
          <a:chExt cx="0" cy="0"/>
        </a:xfrm>
      </p:grpSpPr>
      <p:sp>
        <p:nvSpPr>
          <p:cNvPr id="79" name="Google Shape;79;p16"/>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80" name="Google Shape;80;p16"/>
          <p:cNvPicPr preferRelativeResize="0"/>
          <p:nvPr/>
        </p:nvPicPr>
        <p:blipFill>
          <a:blip r:embed="rId3">
            <a:alphaModFix/>
          </a:blip>
          <a:stretch>
            <a:fillRect/>
          </a:stretch>
        </p:blipFill>
        <p:spPr>
          <a:xfrm>
            <a:off x="721509" y="0"/>
            <a:ext cx="3850481" cy="5143500"/>
          </a:xfrm>
          <a:prstGeom prst="rect">
            <a:avLst/>
          </a:prstGeom>
          <a:noFill/>
          <a:ln>
            <a:noFill/>
          </a:ln>
        </p:spPr>
      </p:pic>
      <p:pic>
        <p:nvPicPr>
          <p:cNvPr id="81" name="Google Shape;81;p16"/>
          <p:cNvPicPr preferRelativeResize="0"/>
          <p:nvPr/>
        </p:nvPicPr>
        <p:blipFill>
          <a:blip r:embed="rId4">
            <a:alphaModFix/>
          </a:blip>
          <a:stretch>
            <a:fillRect/>
          </a:stretch>
        </p:blipFill>
        <p:spPr>
          <a:xfrm>
            <a:off x="4572003" y="0"/>
            <a:ext cx="3836194"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85" name="Shape 85"/>
        <p:cNvGrpSpPr/>
        <p:nvPr/>
      </p:nvGrpSpPr>
      <p:grpSpPr>
        <a:xfrm>
          <a:off x="0" y="0"/>
          <a:ext cx="0" cy="0"/>
          <a:chOff x="0" y="0"/>
          <a:chExt cx="0" cy="0"/>
        </a:xfrm>
      </p:grpSpPr>
      <p:pic>
        <p:nvPicPr>
          <p:cNvPr id="86" name="Google Shape;86;p17"/>
          <p:cNvPicPr preferRelativeResize="0"/>
          <p:nvPr/>
        </p:nvPicPr>
        <p:blipFill>
          <a:blip r:embed="rId3">
            <a:alphaModFix/>
          </a:blip>
          <a:stretch>
            <a:fillRect/>
          </a:stretch>
        </p:blipFill>
        <p:spPr>
          <a:xfrm flipH="1">
            <a:off x="4104374" y="-76200"/>
            <a:ext cx="5229951" cy="4645025"/>
          </a:xfrm>
          <a:prstGeom prst="rect">
            <a:avLst/>
          </a:prstGeom>
          <a:noFill/>
          <a:ln>
            <a:noFill/>
          </a:ln>
        </p:spPr>
      </p:pic>
      <p:sp>
        <p:nvSpPr>
          <p:cNvPr id="87" name="Google Shape;87;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7A57A"/>
                </a:solidFill>
              </a:rPr>
              <a:t>Antibiotic Resistance</a:t>
            </a:r>
            <a:endParaRPr>
              <a:solidFill>
                <a:srgbClr val="B7A57A"/>
              </a:solidFill>
            </a:endParaRPr>
          </a:p>
        </p:txBody>
      </p:sp>
      <p:sp>
        <p:nvSpPr>
          <p:cNvPr id="88" name="Google Shape;88;p17"/>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Antibiotic resistance is a growing threat   </a:t>
            </a:r>
            <a:endParaRPr/>
          </a:p>
          <a:p>
            <a:pPr indent="-342900" lvl="0" marL="457200" rtl="0" algn="l">
              <a:spcBef>
                <a:spcPts val="0"/>
              </a:spcBef>
              <a:spcAft>
                <a:spcPts val="0"/>
              </a:spcAft>
              <a:buSzPts val="1800"/>
              <a:buChar char="●"/>
            </a:pPr>
            <a:r>
              <a:rPr lang="en"/>
              <a:t>Primarily caused by antibiotic misuse</a:t>
            </a:r>
            <a:endParaRPr/>
          </a:p>
          <a:p>
            <a:pPr indent="-342900" lvl="0" marL="457200" rtl="0" algn="l">
              <a:spcBef>
                <a:spcPts val="0"/>
              </a:spcBef>
              <a:spcAft>
                <a:spcPts val="0"/>
              </a:spcAft>
              <a:buSzPts val="1800"/>
              <a:buChar char="●"/>
            </a:pPr>
            <a:r>
              <a:rPr lang="en"/>
              <a:t>Many infections, such as salmonellosis, are										becoming resistant</a:t>
            </a:r>
            <a:endParaRPr/>
          </a:p>
          <a:p>
            <a:pPr indent="-342900" lvl="0" marL="457200" rtl="0" algn="l">
              <a:spcBef>
                <a:spcPts val="0"/>
              </a:spcBef>
              <a:spcAft>
                <a:spcPts val="0"/>
              </a:spcAft>
              <a:buSzPts val="1800"/>
              <a:buChar char="●"/>
            </a:pPr>
            <a:r>
              <a:rPr lang="en"/>
              <a:t>To prevent and treat antibiotic resistance, 										physicians and patients need to be aware of 								local resistance patterns</a:t>
            </a:r>
            <a:endParaRPr/>
          </a:p>
          <a:p>
            <a:pPr indent="-342900" lvl="0" marL="457200" rtl="0" algn="l">
              <a:spcBef>
                <a:spcPts val="0"/>
              </a:spcBef>
              <a:spcAft>
                <a:spcPts val="0"/>
              </a:spcAft>
              <a:buSzPts val="1800"/>
              <a:buChar char="●"/>
            </a:pPr>
            <a:r>
              <a:rPr lang="en"/>
              <a:t>Currently no means to incorporate antibiotic resistance tracking					with treatment planning</a:t>
            </a:r>
            <a:endParaRPr/>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B7A57A"/>
              </a:solidFill>
            </a:endParaRPr>
          </a:p>
        </p:txBody>
      </p:sp>
      <p:sp>
        <p:nvSpPr>
          <p:cNvPr id="94" name="Google Shape;94;p18"/>
          <p:cNvSpPr txBox="1"/>
          <p:nvPr>
            <p:ph idx="1" type="body"/>
          </p:nvPr>
        </p:nvSpPr>
        <p:spPr>
          <a:xfrm>
            <a:off x="311700" y="10000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1600"/>
              </a:spcBef>
              <a:spcAft>
                <a:spcPts val="1600"/>
              </a:spcAft>
              <a:buNone/>
            </a:pPr>
            <a:r>
              <a:t/>
            </a:r>
            <a:endParaRPr/>
          </a:p>
        </p:txBody>
      </p:sp>
      <p:pic>
        <p:nvPicPr>
          <p:cNvPr id="95" name="Google Shape;95;p18"/>
          <p:cNvPicPr preferRelativeResize="0"/>
          <p:nvPr/>
        </p:nvPicPr>
        <p:blipFill>
          <a:blip r:embed="rId3">
            <a:alphaModFix/>
          </a:blip>
          <a:stretch>
            <a:fillRect/>
          </a:stretch>
        </p:blipFill>
        <p:spPr>
          <a:xfrm>
            <a:off x="0" y="0"/>
            <a:ext cx="9144000" cy="5143500"/>
          </a:xfrm>
          <a:prstGeom prst="rect">
            <a:avLst/>
          </a:prstGeom>
          <a:noFill/>
          <a:ln>
            <a:noFill/>
          </a:ln>
        </p:spPr>
      </p:pic>
      <p:sp>
        <p:nvSpPr>
          <p:cNvPr id="96" name="Google Shape;96;p18"/>
          <p:cNvSpPr/>
          <p:nvPr/>
        </p:nvSpPr>
        <p:spPr>
          <a:xfrm>
            <a:off x="2060450" y="992075"/>
            <a:ext cx="1785600" cy="4029300"/>
          </a:xfrm>
          <a:prstGeom prst="rect">
            <a:avLst/>
          </a:prstGeom>
          <a:noFill/>
          <a:ln cap="flat" cmpd="sng" w="76200">
            <a:solidFill>
              <a:srgbClr val="4B2E8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p:nvPr/>
        </p:nvSpPr>
        <p:spPr>
          <a:xfrm>
            <a:off x="5482800" y="992075"/>
            <a:ext cx="1461000" cy="4029300"/>
          </a:xfrm>
          <a:prstGeom prst="rect">
            <a:avLst/>
          </a:prstGeom>
          <a:noFill/>
          <a:ln cap="flat" cmpd="sng" w="76200">
            <a:solidFill>
              <a:srgbClr val="804E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B2E83"/>
        </a:solidFill>
      </p:bgPr>
    </p:bg>
    <p:spTree>
      <p:nvGrpSpPr>
        <p:cNvPr id="101" name="Shape 101"/>
        <p:cNvGrpSpPr/>
        <p:nvPr/>
      </p:nvGrpSpPr>
      <p:grpSpPr>
        <a:xfrm>
          <a:off x="0" y="0"/>
          <a:ext cx="0" cy="0"/>
          <a:chOff x="0" y="0"/>
          <a:chExt cx="0" cy="0"/>
        </a:xfrm>
      </p:grpSpPr>
      <p:sp>
        <p:nvSpPr>
          <p:cNvPr id="102" name="Google Shape;102;p19"/>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B7A57A"/>
                </a:solidFill>
              </a:rPr>
              <a:t>Data Sources</a:t>
            </a:r>
            <a:endParaRPr>
              <a:solidFill>
                <a:srgbClr val="B7A57A"/>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74747"/>
        </a:solidFill>
      </p:bgPr>
    </p:bg>
    <p:spTree>
      <p:nvGrpSpPr>
        <p:cNvPr id="106" name="Shape 106"/>
        <p:cNvGrpSpPr/>
        <p:nvPr/>
      </p:nvGrpSpPr>
      <p:grpSpPr>
        <a:xfrm>
          <a:off x="0" y="0"/>
          <a:ext cx="0" cy="0"/>
          <a:chOff x="0" y="0"/>
          <a:chExt cx="0" cy="0"/>
        </a:xfrm>
      </p:grpSpPr>
      <p:sp>
        <p:nvSpPr>
          <p:cNvPr id="107" name="Google Shape;107;p20"/>
          <p:cNvSpPr txBox="1"/>
          <p:nvPr>
            <p:ph type="title"/>
          </p:nvPr>
        </p:nvSpPr>
        <p:spPr>
          <a:xfrm>
            <a:off x="311700" y="142825"/>
            <a:ext cx="426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7A57A"/>
                </a:solidFill>
              </a:rPr>
              <a:t>MIMIC III v1.4</a:t>
            </a:r>
            <a:endParaRPr>
              <a:solidFill>
                <a:srgbClr val="B7A57A"/>
              </a:solidFill>
            </a:endParaRPr>
          </a:p>
          <a:p>
            <a:pPr indent="0" lvl="0" marL="0" rtl="0" algn="l">
              <a:lnSpc>
                <a:spcPct val="115000"/>
              </a:lnSpc>
              <a:spcBef>
                <a:spcPts val="0"/>
              </a:spcBef>
              <a:spcAft>
                <a:spcPts val="0"/>
              </a:spcAft>
              <a:buClr>
                <a:srgbClr val="000000"/>
              </a:buClr>
              <a:buSzPts val="1100"/>
              <a:buFont typeface="Arial"/>
              <a:buNone/>
            </a:pPr>
            <a:r>
              <a:rPr lang="en" sz="1600">
                <a:solidFill>
                  <a:schemeClr val="accent3"/>
                </a:solidFill>
              </a:rPr>
              <a:t>Medical Information Mart for Intensive Care III</a:t>
            </a:r>
            <a:endParaRPr sz="1600">
              <a:solidFill>
                <a:schemeClr val="accent3"/>
              </a:solidFill>
            </a:endParaRPr>
          </a:p>
          <a:p>
            <a:pPr indent="0" lvl="0" marL="0" rtl="0" algn="l">
              <a:spcBef>
                <a:spcPts val="1600"/>
              </a:spcBef>
              <a:spcAft>
                <a:spcPts val="0"/>
              </a:spcAft>
              <a:buNone/>
            </a:pPr>
            <a:r>
              <a:rPr lang="en">
                <a:solidFill>
                  <a:srgbClr val="B7A57A"/>
                </a:solidFill>
              </a:rPr>
              <a:t> </a:t>
            </a:r>
            <a:endParaRPr>
              <a:solidFill>
                <a:srgbClr val="B7A57A"/>
              </a:solidFill>
            </a:endParaRPr>
          </a:p>
        </p:txBody>
      </p:sp>
      <p:sp>
        <p:nvSpPr>
          <p:cNvPr id="108" name="Google Shape;108;p20"/>
          <p:cNvSpPr txBox="1"/>
          <p:nvPr>
            <p:ph idx="1" type="body"/>
          </p:nvPr>
        </p:nvSpPr>
        <p:spPr>
          <a:xfrm>
            <a:off x="311700" y="934000"/>
            <a:ext cx="3884100" cy="34164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Char char="●"/>
            </a:pPr>
            <a:r>
              <a:rPr lang="en"/>
              <a:t>De-identified health related data </a:t>
            </a:r>
            <a:endParaRPr/>
          </a:p>
          <a:p>
            <a:pPr indent="-342900" lvl="0" marL="457200" rtl="0" algn="just">
              <a:spcBef>
                <a:spcPts val="0"/>
              </a:spcBef>
              <a:spcAft>
                <a:spcPts val="0"/>
              </a:spcAft>
              <a:buSzPts val="1800"/>
              <a:buChar char="●"/>
            </a:pPr>
            <a:r>
              <a:rPr lang="en"/>
              <a:t>40,000 patients who stayed in Beth Israel Deaconess Medical Center critical care units between 2001-2012</a:t>
            </a:r>
            <a:endParaRPr/>
          </a:p>
          <a:p>
            <a:pPr indent="-342900" lvl="0" marL="457200" rtl="0" algn="just">
              <a:spcBef>
                <a:spcPts val="0"/>
              </a:spcBef>
              <a:spcAft>
                <a:spcPts val="0"/>
              </a:spcAft>
              <a:buSzPts val="1800"/>
              <a:buChar char="●"/>
            </a:pPr>
            <a:r>
              <a:rPr lang="en"/>
              <a:t>Developed by the MIT Lab for Computational Physiology</a:t>
            </a:r>
            <a:endParaRPr/>
          </a:p>
        </p:txBody>
      </p:sp>
      <p:sp>
        <p:nvSpPr>
          <p:cNvPr id="109" name="Google Shape;109;p20"/>
          <p:cNvSpPr txBox="1"/>
          <p:nvPr>
            <p:ph type="title"/>
          </p:nvPr>
        </p:nvSpPr>
        <p:spPr>
          <a:xfrm>
            <a:off x="4572000" y="142825"/>
            <a:ext cx="4148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7A57A"/>
                </a:solidFill>
              </a:rPr>
              <a:t>NARMS</a:t>
            </a:r>
            <a:endParaRPr>
              <a:solidFill>
                <a:srgbClr val="B7A57A"/>
              </a:solidFill>
            </a:endParaRPr>
          </a:p>
          <a:p>
            <a:pPr indent="0" lvl="0" marL="0" rtl="0" algn="l">
              <a:lnSpc>
                <a:spcPct val="115000"/>
              </a:lnSpc>
              <a:spcBef>
                <a:spcPts val="0"/>
              </a:spcBef>
              <a:spcAft>
                <a:spcPts val="1600"/>
              </a:spcAft>
              <a:buNone/>
            </a:pPr>
            <a:r>
              <a:rPr lang="en" sz="1600">
                <a:solidFill>
                  <a:schemeClr val="accent3"/>
                </a:solidFill>
              </a:rPr>
              <a:t>National Antimicrobial Resistance Monitoring System</a:t>
            </a:r>
            <a:endParaRPr>
              <a:solidFill>
                <a:srgbClr val="B7A57A"/>
              </a:solidFill>
            </a:endParaRPr>
          </a:p>
        </p:txBody>
      </p:sp>
      <p:sp>
        <p:nvSpPr>
          <p:cNvPr id="110" name="Google Shape;110;p20"/>
          <p:cNvSpPr txBox="1"/>
          <p:nvPr>
            <p:ph idx="1" type="body"/>
          </p:nvPr>
        </p:nvSpPr>
        <p:spPr>
          <a:xfrm>
            <a:off x="4572000" y="934000"/>
            <a:ext cx="41484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De-identified health related data </a:t>
            </a:r>
            <a:endParaRPr/>
          </a:p>
          <a:p>
            <a:pPr indent="-342900" lvl="0" marL="457200" rtl="0" algn="l">
              <a:spcBef>
                <a:spcPts val="0"/>
              </a:spcBef>
              <a:spcAft>
                <a:spcPts val="0"/>
              </a:spcAft>
              <a:buSzPts val="1800"/>
              <a:buChar char="●"/>
            </a:pPr>
            <a:r>
              <a:rPr lang="en"/>
              <a:t>Tracks antimicrobial susceptibility of enteric (intestinal) bacteria found in ill people, retail meats, and food animals </a:t>
            </a:r>
            <a:endParaRPr/>
          </a:p>
          <a:p>
            <a:pPr indent="-342900" lvl="0" marL="457200" rtl="0" algn="l">
              <a:spcBef>
                <a:spcPts val="0"/>
              </a:spcBef>
              <a:spcAft>
                <a:spcPts val="0"/>
              </a:spcAft>
              <a:buSzPts val="1800"/>
              <a:buChar char="●"/>
            </a:pPr>
            <a:r>
              <a:rPr lang="en"/>
              <a:t>Developed by a collaborative effort between state and local public health departments and universities, the FDA, the CDC, and the USDA</a:t>
            </a:r>
            <a:endParaRPr/>
          </a:p>
        </p:txBody>
      </p:sp>
      <p:sp>
        <p:nvSpPr>
          <p:cNvPr id="111" name="Google Shape;111;p20"/>
          <p:cNvSpPr txBox="1"/>
          <p:nvPr>
            <p:ph type="title"/>
          </p:nvPr>
        </p:nvSpPr>
        <p:spPr>
          <a:xfrm>
            <a:off x="311700" y="3487525"/>
            <a:ext cx="426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B7A57A"/>
                </a:solidFill>
              </a:rPr>
              <a:t>PHIN VADS Trigger Codes</a:t>
            </a:r>
            <a:endParaRPr>
              <a:solidFill>
                <a:srgbClr val="B7A57A"/>
              </a:solidFill>
            </a:endParaRPr>
          </a:p>
          <a:p>
            <a:pPr indent="0" lvl="0" marL="0" rtl="0" algn="l">
              <a:lnSpc>
                <a:spcPct val="115000"/>
              </a:lnSpc>
              <a:spcBef>
                <a:spcPts val="0"/>
              </a:spcBef>
              <a:spcAft>
                <a:spcPts val="0"/>
              </a:spcAft>
              <a:buClr>
                <a:srgbClr val="000000"/>
              </a:buClr>
              <a:buSzPts val="1100"/>
              <a:buFont typeface="Arial"/>
              <a:buNone/>
            </a:pPr>
            <a:r>
              <a:rPr lang="en" sz="1600">
                <a:solidFill>
                  <a:schemeClr val="accent3"/>
                </a:solidFill>
              </a:rPr>
              <a:t>Public Health Information Network Vocabulary Access &amp; Distribution System</a:t>
            </a:r>
            <a:endParaRPr sz="1600">
              <a:solidFill>
                <a:schemeClr val="accent3"/>
              </a:solidFill>
            </a:endParaRPr>
          </a:p>
          <a:p>
            <a:pPr indent="0" lvl="0" marL="0" rtl="0" algn="l">
              <a:spcBef>
                <a:spcPts val="1600"/>
              </a:spcBef>
              <a:spcAft>
                <a:spcPts val="0"/>
              </a:spcAft>
              <a:buNone/>
            </a:pPr>
            <a:r>
              <a:rPr lang="en">
                <a:solidFill>
                  <a:srgbClr val="B7A57A"/>
                </a:solidFill>
              </a:rPr>
              <a:t> </a:t>
            </a:r>
            <a:endParaRPr>
              <a:solidFill>
                <a:srgbClr val="B7A57A"/>
              </a:solidFill>
            </a:endParaRPr>
          </a:p>
        </p:txBody>
      </p:sp>
      <p:sp>
        <p:nvSpPr>
          <p:cNvPr id="112" name="Google Shape;112;p20"/>
          <p:cNvSpPr txBox="1"/>
          <p:nvPr>
            <p:ph idx="1" type="body"/>
          </p:nvPr>
        </p:nvSpPr>
        <p:spPr>
          <a:xfrm>
            <a:off x="367650" y="4568875"/>
            <a:ext cx="4148400" cy="8778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Used to identify cases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pic>
        <p:nvPicPr>
          <p:cNvPr id="117" name="Google Shape;117;p21"/>
          <p:cNvPicPr preferRelativeResize="0"/>
          <p:nvPr/>
        </p:nvPicPr>
        <p:blipFill>
          <a:blip r:embed="rId3">
            <a:alphaModFix/>
          </a:blip>
          <a:stretch>
            <a:fillRect/>
          </a:stretch>
        </p:blipFill>
        <p:spPr>
          <a:xfrm>
            <a:off x="2373693" y="0"/>
            <a:ext cx="4396614"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